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6" r:id="rId60"/>
    <p:sldId id="317" r:id="rId61"/>
    <p:sldId id="318" r:id="rId62"/>
    <p:sldId id="319" r:id="rId63"/>
    <p:sldId id="320" r:id="rId64"/>
    <p:sldId id="321" r:id="rId65"/>
    <p:sldId id="315"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EC227E-D919-400A-812C-9B2618B556F2}" v="185" dt="2025-12-08T00:39:24.4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3007" autoAdjust="0"/>
  </p:normalViewPr>
  <p:slideViewPr>
    <p:cSldViewPr snapToGrid="0">
      <p:cViewPr varScale="1">
        <p:scale>
          <a:sx n="65" d="100"/>
          <a:sy n="65" d="100"/>
        </p:scale>
        <p:origin x="1286"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89" Type="http://schemas.microsoft.com/office/2015/10/relationships/revisionInfo" Target="revisionInfo.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modSld">
      <pc:chgData name="Pallavi Raju" userId="d1798d0ead0d486c" providerId="LiveId" clId="{A80063DE-6DD3-41AA-B5B8-860D6B8522CE}" dt="2025-12-08T06:33:26.231" v="4799" actId="20577"/>
      <pc:docMkLst>
        <pc:docMk/>
      </pc:docMkLst>
      <pc:sldChg chg="modNotesTx">
        <pc:chgData name="Pallavi Raju" userId="d1798d0ead0d486c" providerId="LiveId" clId="{A80063DE-6DD3-41AA-B5B8-860D6B8522CE}" dt="2025-12-04T13:49:03.269" v="1231" actId="6549"/>
        <pc:sldMkLst>
          <pc:docMk/>
          <pc:sldMk cId="2793505934" sldId="259"/>
        </pc:sldMkLst>
      </pc:sldChg>
      <pc:sldChg chg="modNotesTx">
        <pc:chgData name="Pallavi Raju" userId="d1798d0ead0d486c" providerId="LiveId" clId="{A80063DE-6DD3-41AA-B5B8-860D6B8522CE}" dt="2025-12-04T13:49:25.478" v="1315" actId="20577"/>
        <pc:sldMkLst>
          <pc:docMk/>
          <pc:sldMk cId="2550230249" sldId="264"/>
        </pc:sldMkLst>
      </pc:sldChg>
      <pc:sldChg chg="modNotesTx">
        <pc:chgData name="Pallavi Raju" userId="d1798d0ead0d486c" providerId="LiveId" clId="{A80063DE-6DD3-41AA-B5B8-860D6B8522CE}" dt="2025-12-04T13:49:47.949" v="1457" actId="20577"/>
        <pc:sldMkLst>
          <pc:docMk/>
          <pc:sldMk cId="94882410" sldId="269"/>
        </pc:sldMkLst>
      </pc:sldChg>
      <pc:sldChg chg="delSp modSp mod">
        <pc:chgData name="Pallavi Raju" userId="d1798d0ead0d486c" providerId="LiveId" clId="{A80063DE-6DD3-41AA-B5B8-860D6B8522CE}" dt="2025-12-03T17:51:21.227" v="40" actId="113"/>
        <pc:sldMkLst>
          <pc:docMk/>
          <pc:sldMk cId="2987666513" sldId="274"/>
        </pc:sldMkLst>
        <pc:spChg chg="mod">
          <ac:chgData name="Pallavi Raju" userId="d1798d0ead0d486c" providerId="LiveId" clId="{A80063DE-6DD3-41AA-B5B8-860D6B8522CE}" dt="2025-12-03T17:51:21.227" v="40" actId="113"/>
          <ac:spMkLst>
            <pc:docMk/>
            <pc:sldMk cId="2987666513" sldId="274"/>
            <ac:spMk id="3" creationId="{12A381C0-754A-6FA0-7E77-9209D0365EF9}"/>
          </ac:spMkLst>
        </pc:spChg>
      </pc:sldChg>
      <pc:sldChg chg="delSp modSp mod">
        <pc:chgData name="Pallavi Raju" userId="d1798d0ead0d486c" providerId="LiveId" clId="{A80063DE-6DD3-41AA-B5B8-860D6B8522CE}" dt="2025-12-03T17:54:12.436" v="53" actId="113"/>
        <pc:sldMkLst>
          <pc:docMk/>
          <pc:sldMk cId="2405802082" sldId="275"/>
        </pc:sldMkLst>
        <pc:spChg chg="mod">
          <ac:chgData name="Pallavi Raju" userId="d1798d0ead0d486c" providerId="LiveId" clId="{A80063DE-6DD3-41AA-B5B8-860D6B8522CE}" dt="2025-12-03T17:54:12.436" v="53" actId="113"/>
          <ac:spMkLst>
            <pc:docMk/>
            <pc:sldMk cId="2405802082" sldId="275"/>
            <ac:spMk id="3" creationId="{2E6FC26E-1991-4554-3136-97392978AE3D}"/>
          </ac:spMkLst>
        </pc:spChg>
      </pc:sldChg>
      <pc:sldChg chg="delSp modSp mod modNotesTx">
        <pc:chgData name="Pallavi Raju" userId="d1798d0ead0d486c" providerId="LiveId" clId="{A80063DE-6DD3-41AA-B5B8-860D6B8522CE}" dt="2025-12-04T13:50:16.686" v="1976" actId="20577"/>
        <pc:sldMkLst>
          <pc:docMk/>
          <pc:sldMk cId="2112292573" sldId="276"/>
        </pc:sldMkLst>
        <pc:spChg chg="mod">
          <ac:chgData name="Pallavi Raju" userId="d1798d0ead0d486c" providerId="LiveId" clId="{A80063DE-6DD3-41AA-B5B8-860D6B8522CE}" dt="2025-12-03T18:58:35.499" v="123" actId="20577"/>
          <ac:spMkLst>
            <pc:docMk/>
            <pc:sldMk cId="2112292573" sldId="276"/>
            <ac:spMk id="3" creationId="{58CBF95F-C70C-181F-6729-8709270B87B0}"/>
          </ac:spMkLst>
        </pc:spChg>
      </pc:sldChg>
      <pc:sldChg chg="delSp modSp mod">
        <pc:chgData name="Pallavi Raju" userId="d1798d0ead0d486c" providerId="LiveId" clId="{A80063DE-6DD3-41AA-B5B8-860D6B8522CE}" dt="2025-12-04T04:12:59.963" v="187" actId="14100"/>
        <pc:sldMkLst>
          <pc:docMk/>
          <pc:sldMk cId="2126775914" sldId="277"/>
        </pc:sldMkLst>
        <pc:spChg chg="mod">
          <ac:chgData name="Pallavi Raju" userId="d1798d0ead0d486c" providerId="LiveId" clId="{A80063DE-6DD3-41AA-B5B8-860D6B8522CE}" dt="2025-12-04T04:12:59.963" v="187" actId="14100"/>
          <ac:spMkLst>
            <pc:docMk/>
            <pc:sldMk cId="2126775914" sldId="277"/>
            <ac:spMk id="3" creationId="{8E5BF728-546E-8BCD-CE8A-CD5A4C11F299}"/>
          </ac:spMkLst>
        </pc:spChg>
      </pc:sldChg>
      <pc:sldChg chg="addSp delSp modSp mod">
        <pc:chgData name="Pallavi Raju" userId="d1798d0ead0d486c" providerId="LiveId" clId="{A80063DE-6DD3-41AA-B5B8-860D6B8522CE}" dt="2025-12-04T04:21:49.578" v="280" actId="1076"/>
        <pc:sldMkLst>
          <pc:docMk/>
          <pc:sldMk cId="841169772" sldId="278"/>
        </pc:sldMkLst>
        <pc:spChg chg="mod">
          <ac:chgData name="Pallavi Raju" userId="d1798d0ead0d486c" providerId="LiveId" clId="{A80063DE-6DD3-41AA-B5B8-860D6B8522CE}" dt="2025-12-04T04:21:49.578" v="280" actId="1076"/>
          <ac:spMkLst>
            <pc:docMk/>
            <pc:sldMk cId="841169772" sldId="278"/>
            <ac:spMk id="3" creationId="{3A3D8AF3-52E3-7031-8C01-0B85BA7C81A3}"/>
          </ac:spMkLst>
        </pc:spChg>
      </pc:sldChg>
      <pc:sldChg chg="delSp modSp mod">
        <pc:chgData name="Pallavi Raju" userId="d1798d0ead0d486c" providerId="LiveId" clId="{A80063DE-6DD3-41AA-B5B8-860D6B8522CE}" dt="2025-12-04T06:48:09.350" v="405" actId="20577"/>
        <pc:sldMkLst>
          <pc:docMk/>
          <pc:sldMk cId="3533600402" sldId="279"/>
        </pc:sldMkLst>
        <pc:spChg chg="mod">
          <ac:chgData name="Pallavi Raju" userId="d1798d0ead0d486c" providerId="LiveId" clId="{A80063DE-6DD3-41AA-B5B8-860D6B8522CE}" dt="2025-12-04T06:48:09.350" v="405" actId="20577"/>
          <ac:spMkLst>
            <pc:docMk/>
            <pc:sldMk cId="3533600402" sldId="279"/>
            <ac:spMk id="3" creationId="{940101B5-AB52-A3E9-E874-DE29FA821AFA}"/>
          </ac:spMkLst>
        </pc:spChg>
      </pc:sldChg>
      <pc:sldChg chg="addSp delSp modSp mod">
        <pc:chgData name="Pallavi Raju" userId="d1798d0ead0d486c" providerId="LiveId" clId="{A80063DE-6DD3-41AA-B5B8-860D6B8522CE}" dt="2025-12-04T06:47:43.058" v="402" actId="255"/>
        <pc:sldMkLst>
          <pc:docMk/>
          <pc:sldMk cId="3018101450" sldId="280"/>
        </pc:sldMkLst>
        <pc:spChg chg="mod">
          <ac:chgData name="Pallavi Raju" userId="d1798d0ead0d486c" providerId="LiveId" clId="{A80063DE-6DD3-41AA-B5B8-860D6B8522CE}" dt="2025-12-04T06:47:43.058" v="402" actId="255"/>
          <ac:spMkLst>
            <pc:docMk/>
            <pc:sldMk cId="3018101450" sldId="280"/>
            <ac:spMk id="3" creationId="{7EED98FF-1938-DC0C-E1E2-C6CDB3D748EB}"/>
          </ac:spMkLst>
        </pc:spChg>
      </pc:sldChg>
      <pc:sldChg chg="addSp delSp modSp mod">
        <pc:chgData name="Pallavi Raju" userId="d1798d0ead0d486c" providerId="LiveId" clId="{A80063DE-6DD3-41AA-B5B8-860D6B8522CE}" dt="2025-12-04T07:39:41.654" v="540" actId="255"/>
        <pc:sldMkLst>
          <pc:docMk/>
          <pc:sldMk cId="654462907" sldId="281"/>
        </pc:sldMkLst>
        <pc:spChg chg="mod">
          <ac:chgData name="Pallavi Raju" userId="d1798d0ead0d486c" providerId="LiveId" clId="{A80063DE-6DD3-41AA-B5B8-860D6B8522CE}" dt="2025-12-04T07:39:41.654" v="540" actId="255"/>
          <ac:spMkLst>
            <pc:docMk/>
            <pc:sldMk cId="654462907" sldId="281"/>
            <ac:spMk id="3" creationId="{EA6671E5-1547-206E-34F3-3A5A92A0F890}"/>
          </ac:spMkLst>
        </pc:spChg>
      </pc:sldChg>
      <pc:sldChg chg="addSp delSp modSp new mod">
        <pc:chgData name="Pallavi Raju" userId="d1798d0ead0d486c" providerId="LiveId" clId="{A80063DE-6DD3-41AA-B5B8-860D6B8522CE}" dt="2025-12-04T07:34:36.170" v="496" actId="14100"/>
        <pc:sldMkLst>
          <pc:docMk/>
          <pc:sldMk cId="333769849" sldId="282"/>
        </pc:sldMkLst>
        <pc:picChg chg="add mod">
          <ac:chgData name="Pallavi Raju" userId="d1798d0ead0d486c" providerId="LiveId" clId="{A80063DE-6DD3-41AA-B5B8-860D6B8522CE}" dt="2025-12-04T07:34:36.170" v="496" actId="14100"/>
          <ac:picMkLst>
            <pc:docMk/>
            <pc:sldMk cId="333769849" sldId="282"/>
            <ac:picMk id="5" creationId="{D0E5A06D-0F87-B8F7-60F7-882536754ADE}"/>
          </ac:picMkLst>
        </pc:picChg>
      </pc:sldChg>
      <pc:sldChg chg="delSp modSp new mod">
        <pc:chgData name="Pallavi Raju" userId="d1798d0ead0d486c" providerId="LiveId" clId="{A80063DE-6DD3-41AA-B5B8-860D6B8522CE}" dt="2025-12-04T07:35:47.198" v="514" actId="113"/>
        <pc:sldMkLst>
          <pc:docMk/>
          <pc:sldMk cId="139510809" sldId="283"/>
        </pc:sldMkLst>
        <pc:spChg chg="mod">
          <ac:chgData name="Pallavi Raju" userId="d1798d0ead0d486c" providerId="LiveId" clId="{A80063DE-6DD3-41AA-B5B8-860D6B8522CE}" dt="2025-12-04T07:35:47.198" v="514" actId="113"/>
          <ac:spMkLst>
            <pc:docMk/>
            <pc:sldMk cId="139510809" sldId="283"/>
            <ac:spMk id="3" creationId="{36B820CD-4E61-B111-AB7C-F27E25E406AE}"/>
          </ac:spMkLst>
        </pc:spChg>
      </pc:sldChg>
      <pc:sldChg chg="delSp modSp new mod">
        <pc:chgData name="Pallavi Raju" userId="d1798d0ead0d486c" providerId="LiveId" clId="{A80063DE-6DD3-41AA-B5B8-860D6B8522CE}" dt="2025-12-04T07:40:59.754" v="557" actId="1076"/>
        <pc:sldMkLst>
          <pc:docMk/>
          <pc:sldMk cId="1697990243" sldId="284"/>
        </pc:sldMkLst>
        <pc:spChg chg="mod">
          <ac:chgData name="Pallavi Raju" userId="d1798d0ead0d486c" providerId="LiveId" clId="{A80063DE-6DD3-41AA-B5B8-860D6B8522CE}" dt="2025-12-04T07:40:59.754" v="557" actId="1076"/>
          <ac:spMkLst>
            <pc:docMk/>
            <pc:sldMk cId="1697990243" sldId="284"/>
            <ac:spMk id="3" creationId="{0C66ED0F-071C-C02D-8513-860BA7C0945D}"/>
          </ac:spMkLst>
        </pc:spChg>
      </pc:sldChg>
      <pc:sldChg chg="addSp delSp modSp new mod">
        <pc:chgData name="Pallavi Raju" userId="d1798d0ead0d486c" providerId="LiveId" clId="{A80063DE-6DD3-41AA-B5B8-860D6B8522CE}" dt="2025-12-04T07:41:39.041" v="566" actId="14100"/>
        <pc:sldMkLst>
          <pc:docMk/>
          <pc:sldMk cId="3027575117" sldId="285"/>
        </pc:sldMkLst>
        <pc:picChg chg="add mod">
          <ac:chgData name="Pallavi Raju" userId="d1798d0ead0d486c" providerId="LiveId" clId="{A80063DE-6DD3-41AA-B5B8-860D6B8522CE}" dt="2025-12-04T07:41:39.041" v="566" actId="14100"/>
          <ac:picMkLst>
            <pc:docMk/>
            <pc:sldMk cId="3027575117" sldId="285"/>
            <ac:picMk id="5" creationId="{4550BA66-7B11-A82C-A195-EADC9775C6AD}"/>
          </ac:picMkLst>
        </pc:picChg>
      </pc:sldChg>
      <pc:sldChg chg="delSp modSp new mod">
        <pc:chgData name="Pallavi Raju" userId="d1798d0ead0d486c" providerId="LiveId" clId="{A80063DE-6DD3-41AA-B5B8-860D6B8522CE}" dt="2025-12-04T07:42:12.270" v="581" actId="2711"/>
        <pc:sldMkLst>
          <pc:docMk/>
          <pc:sldMk cId="2016683742" sldId="286"/>
        </pc:sldMkLst>
        <pc:spChg chg="mod">
          <ac:chgData name="Pallavi Raju" userId="d1798d0ead0d486c" providerId="LiveId" clId="{A80063DE-6DD3-41AA-B5B8-860D6B8522CE}" dt="2025-12-04T07:42:12.270" v="581" actId="2711"/>
          <ac:spMkLst>
            <pc:docMk/>
            <pc:sldMk cId="2016683742" sldId="286"/>
            <ac:spMk id="3" creationId="{4EF89274-A020-899E-2DDA-ACC4B1531A64}"/>
          </ac:spMkLst>
        </pc:spChg>
      </pc:sldChg>
      <pc:sldChg chg="delSp modSp new mod">
        <pc:chgData name="Pallavi Raju" userId="d1798d0ead0d486c" providerId="LiveId" clId="{A80063DE-6DD3-41AA-B5B8-860D6B8522CE}" dt="2025-12-04T08:49:06.922" v="836" actId="12"/>
        <pc:sldMkLst>
          <pc:docMk/>
          <pc:sldMk cId="1212481400" sldId="287"/>
        </pc:sldMkLst>
        <pc:spChg chg="mod">
          <ac:chgData name="Pallavi Raju" userId="d1798d0ead0d486c" providerId="LiveId" clId="{A80063DE-6DD3-41AA-B5B8-860D6B8522CE}" dt="2025-12-04T08:49:06.922" v="836" actId="12"/>
          <ac:spMkLst>
            <pc:docMk/>
            <pc:sldMk cId="1212481400" sldId="287"/>
            <ac:spMk id="3" creationId="{D779120E-5C55-5684-E66C-962AF860E35C}"/>
          </ac:spMkLst>
        </pc:spChg>
      </pc:sldChg>
      <pc:sldChg chg="delSp modSp new mod">
        <pc:chgData name="Pallavi Raju" userId="d1798d0ead0d486c" providerId="LiveId" clId="{A80063DE-6DD3-41AA-B5B8-860D6B8522CE}" dt="2025-12-04T08:56:11.811" v="1006" actId="20577"/>
        <pc:sldMkLst>
          <pc:docMk/>
          <pc:sldMk cId="3442579662" sldId="288"/>
        </pc:sldMkLst>
        <pc:spChg chg="mod">
          <ac:chgData name="Pallavi Raju" userId="d1798d0ead0d486c" providerId="LiveId" clId="{A80063DE-6DD3-41AA-B5B8-860D6B8522CE}" dt="2025-12-04T08:56:11.811" v="1006" actId="20577"/>
          <ac:spMkLst>
            <pc:docMk/>
            <pc:sldMk cId="3442579662" sldId="288"/>
            <ac:spMk id="3" creationId="{84712EAE-08B0-7064-2D66-3173CFEF36CF}"/>
          </ac:spMkLst>
        </pc:spChg>
      </pc:sldChg>
      <pc:sldChg chg="delSp modSp new mod">
        <pc:chgData name="Pallavi Raju" userId="d1798d0ead0d486c" providerId="LiveId" clId="{A80063DE-6DD3-41AA-B5B8-860D6B8522CE}" dt="2025-12-04T08:53:44.568" v="935" actId="12"/>
        <pc:sldMkLst>
          <pc:docMk/>
          <pc:sldMk cId="1152256814" sldId="289"/>
        </pc:sldMkLst>
        <pc:spChg chg="mod">
          <ac:chgData name="Pallavi Raju" userId="d1798d0ead0d486c" providerId="LiveId" clId="{A80063DE-6DD3-41AA-B5B8-860D6B8522CE}" dt="2025-12-04T08:53:44.568" v="935" actId="12"/>
          <ac:spMkLst>
            <pc:docMk/>
            <pc:sldMk cId="1152256814" sldId="289"/>
            <ac:spMk id="3" creationId="{614EB023-C39F-A563-DB5A-1202D78AAF03}"/>
          </ac:spMkLst>
        </pc:spChg>
      </pc:sldChg>
      <pc:sldChg chg="delSp modSp new mod">
        <pc:chgData name="Pallavi Raju" userId="d1798d0ead0d486c" providerId="LiveId" clId="{A80063DE-6DD3-41AA-B5B8-860D6B8522CE}" dt="2025-12-04T08:55:06.839" v="977" actId="12"/>
        <pc:sldMkLst>
          <pc:docMk/>
          <pc:sldMk cId="1124213977" sldId="290"/>
        </pc:sldMkLst>
        <pc:spChg chg="mod">
          <ac:chgData name="Pallavi Raju" userId="d1798d0ead0d486c" providerId="LiveId" clId="{A80063DE-6DD3-41AA-B5B8-860D6B8522CE}" dt="2025-12-04T08:55:06.839" v="977" actId="12"/>
          <ac:spMkLst>
            <pc:docMk/>
            <pc:sldMk cId="1124213977" sldId="290"/>
            <ac:spMk id="3" creationId="{B2763184-73C9-90EA-7C46-7EF088970FD2}"/>
          </ac:spMkLst>
        </pc:spChg>
      </pc:sldChg>
      <pc:sldChg chg="delSp modSp new mod">
        <pc:chgData name="Pallavi Raju" userId="d1798d0ead0d486c" providerId="LiveId" clId="{A80063DE-6DD3-41AA-B5B8-860D6B8522CE}" dt="2025-12-04T08:59:48.889" v="1028" actId="1076"/>
        <pc:sldMkLst>
          <pc:docMk/>
          <pc:sldMk cId="3640449910" sldId="291"/>
        </pc:sldMkLst>
        <pc:spChg chg="mod">
          <ac:chgData name="Pallavi Raju" userId="d1798d0ead0d486c" providerId="LiveId" clId="{A80063DE-6DD3-41AA-B5B8-860D6B8522CE}" dt="2025-12-04T08:59:48.889" v="1028" actId="1076"/>
          <ac:spMkLst>
            <pc:docMk/>
            <pc:sldMk cId="3640449910" sldId="291"/>
            <ac:spMk id="3" creationId="{63DC9A70-DD57-1F8A-2F23-0CE5CA420672}"/>
          </ac:spMkLst>
        </pc:spChg>
      </pc:sldChg>
      <pc:sldChg chg="addSp delSp modSp new mod">
        <pc:chgData name="Pallavi Raju" userId="d1798d0ead0d486c" providerId="LiveId" clId="{A80063DE-6DD3-41AA-B5B8-860D6B8522CE}" dt="2025-12-04T09:00:23.313" v="1035" actId="1076"/>
        <pc:sldMkLst>
          <pc:docMk/>
          <pc:sldMk cId="2896776102" sldId="292"/>
        </pc:sldMkLst>
        <pc:picChg chg="add mod">
          <ac:chgData name="Pallavi Raju" userId="d1798d0ead0d486c" providerId="LiveId" clId="{A80063DE-6DD3-41AA-B5B8-860D6B8522CE}" dt="2025-12-04T09:00:23.313" v="1035" actId="1076"/>
          <ac:picMkLst>
            <pc:docMk/>
            <pc:sldMk cId="2896776102" sldId="292"/>
            <ac:picMk id="5" creationId="{F8760FE8-F12A-0AE6-B957-EEAB4073E6FE}"/>
          </ac:picMkLst>
        </pc:picChg>
      </pc:sldChg>
      <pc:sldChg chg="delSp modSp new mod">
        <pc:chgData name="Pallavi Raju" userId="d1798d0ead0d486c" providerId="LiveId" clId="{A80063DE-6DD3-41AA-B5B8-860D6B8522CE}" dt="2025-12-04T09:03:39.568" v="1057" actId="113"/>
        <pc:sldMkLst>
          <pc:docMk/>
          <pc:sldMk cId="3960177715" sldId="293"/>
        </pc:sldMkLst>
        <pc:spChg chg="mod">
          <ac:chgData name="Pallavi Raju" userId="d1798d0ead0d486c" providerId="LiveId" clId="{A80063DE-6DD3-41AA-B5B8-860D6B8522CE}" dt="2025-12-04T09:03:39.568" v="1057" actId="113"/>
          <ac:spMkLst>
            <pc:docMk/>
            <pc:sldMk cId="3960177715" sldId="293"/>
            <ac:spMk id="3" creationId="{1DD61B25-9F81-AD7E-F9BA-5BB1B231222B}"/>
          </ac:spMkLst>
        </pc:spChg>
      </pc:sldChg>
      <pc:sldChg chg="delSp modSp new mod">
        <pc:chgData name="Pallavi Raju" userId="d1798d0ead0d486c" providerId="LiveId" clId="{A80063DE-6DD3-41AA-B5B8-860D6B8522CE}" dt="2025-12-04T09:05:39.913" v="1107" actId="5793"/>
        <pc:sldMkLst>
          <pc:docMk/>
          <pc:sldMk cId="3715781100" sldId="294"/>
        </pc:sldMkLst>
        <pc:spChg chg="mod">
          <ac:chgData name="Pallavi Raju" userId="d1798d0ead0d486c" providerId="LiveId" clId="{A80063DE-6DD3-41AA-B5B8-860D6B8522CE}" dt="2025-12-04T09:05:39.913" v="1107" actId="5793"/>
          <ac:spMkLst>
            <pc:docMk/>
            <pc:sldMk cId="3715781100" sldId="294"/>
            <ac:spMk id="3" creationId="{AAD1BE5E-3CFD-1E2E-5337-505D93E5185C}"/>
          </ac:spMkLst>
        </pc:spChg>
      </pc:sldChg>
      <pc:sldChg chg="delSp modSp new mod">
        <pc:chgData name="Pallavi Raju" userId="d1798d0ead0d486c" providerId="LiveId" clId="{A80063DE-6DD3-41AA-B5B8-860D6B8522CE}" dt="2025-12-04T09:07:11.171" v="1133" actId="113"/>
        <pc:sldMkLst>
          <pc:docMk/>
          <pc:sldMk cId="3918604563" sldId="295"/>
        </pc:sldMkLst>
        <pc:spChg chg="mod">
          <ac:chgData name="Pallavi Raju" userId="d1798d0ead0d486c" providerId="LiveId" clId="{A80063DE-6DD3-41AA-B5B8-860D6B8522CE}" dt="2025-12-04T09:07:11.171" v="1133" actId="113"/>
          <ac:spMkLst>
            <pc:docMk/>
            <pc:sldMk cId="3918604563" sldId="295"/>
            <ac:spMk id="3" creationId="{6868F77B-3364-EB98-1814-BC5680419305}"/>
          </ac:spMkLst>
        </pc:spChg>
      </pc:sldChg>
      <pc:sldChg chg="delSp modSp new mod">
        <pc:chgData name="Pallavi Raju" userId="d1798d0ead0d486c" providerId="LiveId" clId="{A80063DE-6DD3-41AA-B5B8-860D6B8522CE}" dt="2025-12-04T09:10:23.470" v="1198" actId="255"/>
        <pc:sldMkLst>
          <pc:docMk/>
          <pc:sldMk cId="4035637690" sldId="296"/>
        </pc:sldMkLst>
        <pc:spChg chg="mod">
          <ac:chgData name="Pallavi Raju" userId="d1798d0ead0d486c" providerId="LiveId" clId="{A80063DE-6DD3-41AA-B5B8-860D6B8522CE}" dt="2025-12-04T09:10:23.470" v="1198" actId="255"/>
          <ac:spMkLst>
            <pc:docMk/>
            <pc:sldMk cId="4035637690" sldId="296"/>
            <ac:spMk id="3" creationId="{8D771917-DC62-2038-F1A0-465CBC9437DE}"/>
          </ac:spMkLst>
        </pc:spChg>
      </pc:sldChg>
      <pc:sldChg chg="delSp modSp new mod">
        <pc:chgData name="Pallavi Raju" userId="d1798d0ead0d486c" providerId="LiveId" clId="{A80063DE-6DD3-41AA-B5B8-860D6B8522CE}" dt="2025-12-04T09:12:56.789" v="1223" actId="1076"/>
        <pc:sldMkLst>
          <pc:docMk/>
          <pc:sldMk cId="3004979531" sldId="297"/>
        </pc:sldMkLst>
        <pc:spChg chg="mod">
          <ac:chgData name="Pallavi Raju" userId="d1798d0ead0d486c" providerId="LiveId" clId="{A80063DE-6DD3-41AA-B5B8-860D6B8522CE}" dt="2025-12-04T09:12:56.789" v="1223" actId="1076"/>
          <ac:spMkLst>
            <pc:docMk/>
            <pc:sldMk cId="3004979531" sldId="297"/>
            <ac:spMk id="3" creationId="{B8AC7AE7-87BD-788A-810A-8429B18CB317}"/>
          </ac:spMkLst>
        </pc:spChg>
      </pc:sldChg>
      <pc:sldChg chg="delSp modSp new mod modNotesTx">
        <pc:chgData name="Pallavi Raju" userId="d1798d0ead0d486c" providerId="LiveId" clId="{A80063DE-6DD3-41AA-B5B8-860D6B8522CE}" dt="2025-12-07T17:07:52.316" v="3989" actId="20577"/>
        <pc:sldMkLst>
          <pc:docMk/>
          <pc:sldMk cId="3029473627" sldId="298"/>
        </pc:sldMkLst>
        <pc:spChg chg="mod">
          <ac:chgData name="Pallavi Raju" userId="d1798d0ead0d486c" providerId="LiveId" clId="{A80063DE-6DD3-41AA-B5B8-860D6B8522CE}" dt="2025-12-04T13:55:24.368" v="2015" actId="27636"/>
          <ac:spMkLst>
            <pc:docMk/>
            <pc:sldMk cId="3029473627" sldId="298"/>
            <ac:spMk id="3" creationId="{3EF96DDF-9E19-E89D-8BD6-1A11B7886719}"/>
          </ac:spMkLst>
        </pc:spChg>
      </pc:sldChg>
      <pc:sldChg chg="delSp modSp new mod modNotesTx">
        <pc:chgData name="Pallavi Raju" userId="d1798d0ead0d486c" providerId="LiveId" clId="{A80063DE-6DD3-41AA-B5B8-860D6B8522CE}" dt="2025-12-07T17:17:03.582" v="4000" actId="20577"/>
        <pc:sldMkLst>
          <pc:docMk/>
          <pc:sldMk cId="4233478193" sldId="299"/>
        </pc:sldMkLst>
        <pc:spChg chg="mod">
          <ac:chgData name="Pallavi Raju" userId="d1798d0ead0d486c" providerId="LiveId" clId="{A80063DE-6DD3-41AA-B5B8-860D6B8522CE}" dt="2025-12-04T13:59:06.792" v="2089" actId="1076"/>
          <ac:spMkLst>
            <pc:docMk/>
            <pc:sldMk cId="4233478193" sldId="299"/>
            <ac:spMk id="3" creationId="{FF15774E-A0EE-EC0D-DB3B-5A8353AA56BC}"/>
          </ac:spMkLst>
        </pc:spChg>
      </pc:sldChg>
      <pc:sldChg chg="delSp modSp new mod modNotesTx">
        <pc:chgData name="Pallavi Raju" userId="d1798d0ead0d486c" providerId="LiveId" clId="{A80063DE-6DD3-41AA-B5B8-860D6B8522CE}" dt="2025-12-07T17:22:56.095" v="4101" actId="20577"/>
        <pc:sldMkLst>
          <pc:docMk/>
          <pc:sldMk cId="565304987" sldId="300"/>
        </pc:sldMkLst>
        <pc:spChg chg="mod">
          <ac:chgData name="Pallavi Raju" userId="d1798d0ead0d486c" providerId="LiveId" clId="{A80063DE-6DD3-41AA-B5B8-860D6B8522CE}" dt="2025-12-07T17:22:56.095" v="4101" actId="20577"/>
          <ac:spMkLst>
            <pc:docMk/>
            <pc:sldMk cId="565304987" sldId="300"/>
            <ac:spMk id="3" creationId="{007995B5-51CF-A4C0-B3BA-0E217D5ACE87}"/>
          </ac:spMkLst>
        </pc:spChg>
      </pc:sldChg>
      <pc:sldChg chg="delSp modSp new mod">
        <pc:chgData name="Pallavi Raju" userId="d1798d0ead0d486c" providerId="LiveId" clId="{A80063DE-6DD3-41AA-B5B8-860D6B8522CE}" dt="2025-12-04T14:05:30.408" v="2189" actId="1076"/>
        <pc:sldMkLst>
          <pc:docMk/>
          <pc:sldMk cId="2058614338" sldId="301"/>
        </pc:sldMkLst>
        <pc:spChg chg="mod">
          <ac:chgData name="Pallavi Raju" userId="d1798d0ead0d486c" providerId="LiveId" clId="{A80063DE-6DD3-41AA-B5B8-860D6B8522CE}" dt="2025-12-04T14:05:30.408" v="2189" actId="1076"/>
          <ac:spMkLst>
            <pc:docMk/>
            <pc:sldMk cId="2058614338" sldId="301"/>
            <ac:spMk id="3" creationId="{F0B20D2A-DA42-A32B-9FDB-9C73051CBE07}"/>
          </ac:spMkLst>
        </pc:spChg>
      </pc:sldChg>
      <pc:sldChg chg="addSp delSp modSp new mod modNotesTx">
        <pc:chgData name="Pallavi Raju" userId="d1798d0ead0d486c" providerId="LiveId" clId="{A80063DE-6DD3-41AA-B5B8-860D6B8522CE}" dt="2025-12-07T17:39:35.271" v="4103" actId="20577"/>
        <pc:sldMkLst>
          <pc:docMk/>
          <pc:sldMk cId="101761322" sldId="302"/>
        </pc:sldMkLst>
        <pc:spChg chg="add del mod">
          <ac:chgData name="Pallavi Raju" userId="d1798d0ead0d486c" providerId="LiveId" clId="{A80063DE-6DD3-41AA-B5B8-860D6B8522CE}" dt="2025-12-04T14:07:41.214" v="2218" actId="255"/>
          <ac:spMkLst>
            <pc:docMk/>
            <pc:sldMk cId="101761322" sldId="302"/>
            <ac:spMk id="3" creationId="{C9F05F7E-A2CF-7BFE-D2A3-CFFC562CFC68}"/>
          </ac:spMkLst>
        </pc:spChg>
        <pc:spChg chg="add mod">
          <ac:chgData name="Pallavi Raju" userId="d1798d0ead0d486c" providerId="LiveId" clId="{A80063DE-6DD3-41AA-B5B8-860D6B8522CE}" dt="2025-12-04T14:06:30.334" v="2205" actId="20577"/>
          <ac:spMkLst>
            <pc:docMk/>
            <pc:sldMk cId="101761322" sldId="302"/>
            <ac:spMk id="4" creationId="{D0F11657-6733-332A-B26E-DC26F602F095}"/>
          </ac:spMkLst>
        </pc:spChg>
        <pc:spChg chg="add mod">
          <ac:chgData name="Pallavi Raju" userId="d1798d0ead0d486c" providerId="LiveId" clId="{A80063DE-6DD3-41AA-B5B8-860D6B8522CE}" dt="2025-12-04T14:06:36.233" v="2208" actId="20577"/>
          <ac:spMkLst>
            <pc:docMk/>
            <pc:sldMk cId="101761322" sldId="302"/>
            <ac:spMk id="5" creationId="{E2E494B6-5E35-E7D8-0155-D949116F52E3}"/>
          </ac:spMkLst>
        </pc:spChg>
        <pc:spChg chg="add mod">
          <ac:chgData name="Pallavi Raju" userId="d1798d0ead0d486c" providerId="LiveId" clId="{A80063DE-6DD3-41AA-B5B8-860D6B8522CE}" dt="2025-12-04T14:06:34.422" v="2207" actId="20577"/>
          <ac:spMkLst>
            <pc:docMk/>
            <pc:sldMk cId="101761322" sldId="302"/>
            <ac:spMk id="6" creationId="{8978E7E4-E0E7-383A-9D26-9C2DFB0874B2}"/>
          </ac:spMkLst>
        </pc:spChg>
        <pc:spChg chg="add mod">
          <ac:chgData name="Pallavi Raju" userId="d1798d0ead0d486c" providerId="LiveId" clId="{A80063DE-6DD3-41AA-B5B8-860D6B8522CE}" dt="2025-12-04T14:06:32.630" v="2206" actId="20577"/>
          <ac:spMkLst>
            <pc:docMk/>
            <pc:sldMk cId="101761322" sldId="302"/>
            <ac:spMk id="7" creationId="{B10C6EF2-E5EB-766B-07D7-CA67C6DC62AC}"/>
          </ac:spMkLst>
        </pc:spChg>
        <pc:cxnChg chg="add">
          <ac:chgData name="Pallavi Raju" userId="d1798d0ead0d486c" providerId="LiveId" clId="{A80063DE-6DD3-41AA-B5B8-860D6B8522CE}" dt="2025-12-04T14:06:42.609" v="2209" actId="11529"/>
          <ac:cxnSpMkLst>
            <pc:docMk/>
            <pc:sldMk cId="101761322" sldId="302"/>
            <ac:cxnSpMk id="9" creationId="{83D57AFD-5D88-1D47-1D42-E746D1967C5C}"/>
          </ac:cxnSpMkLst>
        </pc:cxnChg>
        <pc:cxnChg chg="add">
          <ac:chgData name="Pallavi Raju" userId="d1798d0ead0d486c" providerId="LiveId" clId="{A80063DE-6DD3-41AA-B5B8-860D6B8522CE}" dt="2025-12-04T14:06:48.874" v="2210" actId="11529"/>
          <ac:cxnSpMkLst>
            <pc:docMk/>
            <pc:sldMk cId="101761322" sldId="302"/>
            <ac:cxnSpMk id="11" creationId="{746FF041-8018-ECF0-4D21-8A6B62ACD57D}"/>
          </ac:cxnSpMkLst>
        </pc:cxnChg>
        <pc:cxnChg chg="add">
          <ac:chgData name="Pallavi Raju" userId="d1798d0ead0d486c" providerId="LiveId" clId="{A80063DE-6DD3-41AA-B5B8-860D6B8522CE}" dt="2025-12-04T14:06:54.633" v="2211" actId="11529"/>
          <ac:cxnSpMkLst>
            <pc:docMk/>
            <pc:sldMk cId="101761322" sldId="302"/>
            <ac:cxnSpMk id="13" creationId="{3FD50552-9C44-C42D-3E68-49EEAD1AC1B1}"/>
          </ac:cxnSpMkLst>
        </pc:cxnChg>
      </pc:sldChg>
      <pc:sldChg chg="addSp delSp modSp new mod">
        <pc:chgData name="Pallavi Raju" userId="d1798d0ead0d486c" providerId="LiveId" clId="{A80063DE-6DD3-41AA-B5B8-860D6B8522CE}" dt="2025-12-04T14:11:06.212" v="2276" actId="20577"/>
        <pc:sldMkLst>
          <pc:docMk/>
          <pc:sldMk cId="122079887" sldId="303"/>
        </pc:sldMkLst>
        <pc:spChg chg="mod">
          <ac:chgData name="Pallavi Raju" userId="d1798d0ead0d486c" providerId="LiveId" clId="{A80063DE-6DD3-41AA-B5B8-860D6B8522CE}" dt="2025-12-04T14:08:56.194" v="2252" actId="27636"/>
          <ac:spMkLst>
            <pc:docMk/>
            <pc:sldMk cId="122079887" sldId="303"/>
            <ac:spMk id="3" creationId="{3653AFD6-5374-7FDE-DAFF-BCE51FD8833C}"/>
          </ac:spMkLst>
        </pc:spChg>
        <pc:spChg chg="add mod">
          <ac:chgData name="Pallavi Raju" userId="d1798d0ead0d486c" providerId="LiveId" clId="{A80063DE-6DD3-41AA-B5B8-860D6B8522CE}" dt="2025-12-04T14:10:57.215" v="2272" actId="20577"/>
          <ac:spMkLst>
            <pc:docMk/>
            <pc:sldMk cId="122079887" sldId="303"/>
            <ac:spMk id="4" creationId="{853DB460-6651-45FE-B502-9924A8C3C011}"/>
          </ac:spMkLst>
        </pc:spChg>
        <pc:spChg chg="add mod">
          <ac:chgData name="Pallavi Raju" userId="d1798d0ead0d486c" providerId="LiveId" clId="{A80063DE-6DD3-41AA-B5B8-860D6B8522CE}" dt="2025-12-04T14:10:58.896" v="2273" actId="20577"/>
          <ac:spMkLst>
            <pc:docMk/>
            <pc:sldMk cId="122079887" sldId="303"/>
            <ac:spMk id="5" creationId="{F651A7B1-2D3E-82BB-E4C9-68B51D5ABB59}"/>
          </ac:spMkLst>
        </pc:spChg>
        <pc:spChg chg="add mod">
          <ac:chgData name="Pallavi Raju" userId="d1798d0ead0d486c" providerId="LiveId" clId="{A80063DE-6DD3-41AA-B5B8-860D6B8522CE}" dt="2025-12-04T14:11:06.212" v="2276" actId="20577"/>
          <ac:spMkLst>
            <pc:docMk/>
            <pc:sldMk cId="122079887" sldId="303"/>
            <ac:spMk id="6" creationId="{71829A14-EF71-877B-D9F8-D34646EF6A62}"/>
          </ac:spMkLst>
        </pc:spChg>
        <pc:spChg chg="add mod">
          <ac:chgData name="Pallavi Raju" userId="d1798d0ead0d486c" providerId="LiveId" clId="{A80063DE-6DD3-41AA-B5B8-860D6B8522CE}" dt="2025-12-04T14:11:02.969" v="2274" actId="20577"/>
          <ac:spMkLst>
            <pc:docMk/>
            <pc:sldMk cId="122079887" sldId="303"/>
            <ac:spMk id="7" creationId="{163F3067-B8F9-0BC0-ACED-4C569F17CA18}"/>
          </ac:spMkLst>
        </pc:spChg>
        <pc:spChg chg="add mod">
          <ac:chgData name="Pallavi Raju" userId="d1798d0ead0d486c" providerId="LiveId" clId="{A80063DE-6DD3-41AA-B5B8-860D6B8522CE}" dt="2025-12-04T14:11:04.576" v="2275" actId="20577"/>
          <ac:spMkLst>
            <pc:docMk/>
            <pc:sldMk cId="122079887" sldId="303"/>
            <ac:spMk id="8" creationId="{1A591A58-CC0B-D068-FA66-9C76E65B5875}"/>
          </ac:spMkLst>
        </pc:spChg>
        <pc:cxnChg chg="add">
          <ac:chgData name="Pallavi Raju" userId="d1798d0ead0d486c" providerId="LiveId" clId="{A80063DE-6DD3-41AA-B5B8-860D6B8522CE}" dt="2025-12-04T14:10:08.932" v="2264" actId="11529"/>
          <ac:cxnSpMkLst>
            <pc:docMk/>
            <pc:sldMk cId="122079887" sldId="303"/>
            <ac:cxnSpMk id="10" creationId="{F5E2B0F7-C0FB-3AC0-757B-B72DD3813D31}"/>
          </ac:cxnSpMkLst>
        </pc:cxnChg>
        <pc:cxnChg chg="add">
          <ac:chgData name="Pallavi Raju" userId="d1798d0ead0d486c" providerId="LiveId" clId="{A80063DE-6DD3-41AA-B5B8-860D6B8522CE}" dt="2025-12-04T14:10:15.593" v="2265" actId="11529"/>
          <ac:cxnSpMkLst>
            <pc:docMk/>
            <pc:sldMk cId="122079887" sldId="303"/>
            <ac:cxnSpMk id="12" creationId="{974DD84E-86B4-FD23-E57E-51009AE5DF1E}"/>
          </ac:cxnSpMkLst>
        </pc:cxnChg>
        <pc:cxnChg chg="add">
          <ac:chgData name="Pallavi Raju" userId="d1798d0ead0d486c" providerId="LiveId" clId="{A80063DE-6DD3-41AA-B5B8-860D6B8522CE}" dt="2025-12-04T14:10:20.950" v="2266" actId="11529"/>
          <ac:cxnSpMkLst>
            <pc:docMk/>
            <pc:sldMk cId="122079887" sldId="303"/>
            <ac:cxnSpMk id="14" creationId="{4ADC3962-D32B-B5DA-0C59-39579F203778}"/>
          </ac:cxnSpMkLst>
        </pc:cxnChg>
        <pc:cxnChg chg="add">
          <ac:chgData name="Pallavi Raju" userId="d1798d0ead0d486c" providerId="LiveId" clId="{A80063DE-6DD3-41AA-B5B8-860D6B8522CE}" dt="2025-12-04T14:10:26.187" v="2267" actId="11529"/>
          <ac:cxnSpMkLst>
            <pc:docMk/>
            <pc:sldMk cId="122079887" sldId="303"/>
            <ac:cxnSpMk id="16" creationId="{83AE5F07-5D4B-08C9-3EE6-DF12E9791530}"/>
          </ac:cxnSpMkLst>
        </pc:cxnChg>
        <pc:cxnChg chg="add">
          <ac:chgData name="Pallavi Raju" userId="d1798d0ead0d486c" providerId="LiveId" clId="{A80063DE-6DD3-41AA-B5B8-860D6B8522CE}" dt="2025-12-04T14:10:34.942" v="2268" actId="11529"/>
          <ac:cxnSpMkLst>
            <pc:docMk/>
            <pc:sldMk cId="122079887" sldId="303"/>
            <ac:cxnSpMk id="18" creationId="{C2A53D1F-51DC-4ECC-4007-B7CB44893F73}"/>
          </ac:cxnSpMkLst>
        </pc:cxnChg>
        <pc:cxnChg chg="add">
          <ac:chgData name="Pallavi Raju" userId="d1798d0ead0d486c" providerId="LiveId" clId="{A80063DE-6DD3-41AA-B5B8-860D6B8522CE}" dt="2025-12-04T14:10:40.896" v="2269" actId="11529"/>
          <ac:cxnSpMkLst>
            <pc:docMk/>
            <pc:sldMk cId="122079887" sldId="303"/>
            <ac:cxnSpMk id="20" creationId="{ADDB5066-219A-37D6-FA2A-8868FE797B8C}"/>
          </ac:cxnSpMkLst>
        </pc:cxnChg>
        <pc:cxnChg chg="add">
          <ac:chgData name="Pallavi Raju" userId="d1798d0ead0d486c" providerId="LiveId" clId="{A80063DE-6DD3-41AA-B5B8-860D6B8522CE}" dt="2025-12-04T14:10:47.005" v="2270" actId="11529"/>
          <ac:cxnSpMkLst>
            <pc:docMk/>
            <pc:sldMk cId="122079887" sldId="303"/>
            <ac:cxnSpMk id="22" creationId="{6D98916D-3CD0-A16F-3E3F-9FF4B40835C8}"/>
          </ac:cxnSpMkLst>
        </pc:cxnChg>
        <pc:cxnChg chg="add">
          <ac:chgData name="Pallavi Raju" userId="d1798d0ead0d486c" providerId="LiveId" clId="{A80063DE-6DD3-41AA-B5B8-860D6B8522CE}" dt="2025-12-04T14:10:53.889" v="2271" actId="11529"/>
          <ac:cxnSpMkLst>
            <pc:docMk/>
            <pc:sldMk cId="122079887" sldId="303"/>
            <ac:cxnSpMk id="24" creationId="{C4FAD69E-B7DB-B47A-E09F-BC34439838FA}"/>
          </ac:cxnSpMkLst>
        </pc:cxnChg>
      </pc:sldChg>
      <pc:sldChg chg="addSp delSp modSp new mod">
        <pc:chgData name="Pallavi Raju" userId="d1798d0ead0d486c" providerId="LiveId" clId="{A80063DE-6DD3-41AA-B5B8-860D6B8522CE}" dt="2025-12-04T14:13:54.110" v="2359" actId="20577"/>
        <pc:sldMkLst>
          <pc:docMk/>
          <pc:sldMk cId="1101209452" sldId="304"/>
        </pc:sldMkLst>
        <pc:spChg chg="mod">
          <ac:chgData name="Pallavi Raju" userId="d1798d0ead0d486c" providerId="LiveId" clId="{A80063DE-6DD3-41AA-B5B8-860D6B8522CE}" dt="2025-12-04T14:12:34.874" v="2335" actId="1076"/>
          <ac:spMkLst>
            <pc:docMk/>
            <pc:sldMk cId="1101209452" sldId="304"/>
            <ac:spMk id="3" creationId="{5B89E92B-6A16-570E-EDF8-94806DAA8B1D}"/>
          </ac:spMkLst>
        </pc:spChg>
        <pc:spChg chg="add mod">
          <ac:chgData name="Pallavi Raju" userId="d1798d0ead0d486c" providerId="LiveId" clId="{A80063DE-6DD3-41AA-B5B8-860D6B8522CE}" dt="2025-12-04T14:13:45.906" v="2355" actId="20577"/>
          <ac:spMkLst>
            <pc:docMk/>
            <pc:sldMk cId="1101209452" sldId="304"/>
            <ac:spMk id="4" creationId="{4DF35C72-E2A7-CE89-4C65-359ED4CC8D12}"/>
          </ac:spMkLst>
        </pc:spChg>
        <pc:spChg chg="add mod">
          <ac:chgData name="Pallavi Raju" userId="d1798d0ead0d486c" providerId="LiveId" clId="{A80063DE-6DD3-41AA-B5B8-860D6B8522CE}" dt="2025-12-04T14:13:52.569" v="2358" actId="20577"/>
          <ac:spMkLst>
            <pc:docMk/>
            <pc:sldMk cId="1101209452" sldId="304"/>
            <ac:spMk id="5" creationId="{3E44F86D-2FAD-3A04-89A5-4EF2159A4488}"/>
          </ac:spMkLst>
        </pc:spChg>
        <pc:spChg chg="add mod">
          <ac:chgData name="Pallavi Raju" userId="d1798d0ead0d486c" providerId="LiveId" clId="{A80063DE-6DD3-41AA-B5B8-860D6B8522CE}" dt="2025-12-04T14:13:54.110" v="2359" actId="20577"/>
          <ac:spMkLst>
            <pc:docMk/>
            <pc:sldMk cId="1101209452" sldId="304"/>
            <ac:spMk id="6" creationId="{AC00BAED-0F39-EA3D-8610-00222AC7D08C}"/>
          </ac:spMkLst>
        </pc:spChg>
        <pc:spChg chg="add mod">
          <ac:chgData name="Pallavi Raju" userId="d1798d0ead0d486c" providerId="LiveId" clId="{A80063DE-6DD3-41AA-B5B8-860D6B8522CE}" dt="2025-12-04T14:13:50.951" v="2357" actId="20577"/>
          <ac:spMkLst>
            <pc:docMk/>
            <pc:sldMk cId="1101209452" sldId="304"/>
            <ac:spMk id="7" creationId="{F1DDD667-10C6-B1CD-C445-EFCB08B6D6CE}"/>
          </ac:spMkLst>
        </pc:spChg>
        <pc:spChg chg="add mod">
          <ac:chgData name="Pallavi Raju" userId="d1798d0ead0d486c" providerId="LiveId" clId="{A80063DE-6DD3-41AA-B5B8-860D6B8522CE}" dt="2025-12-04T14:13:49.390" v="2356" actId="20577"/>
          <ac:spMkLst>
            <pc:docMk/>
            <pc:sldMk cId="1101209452" sldId="304"/>
            <ac:spMk id="8" creationId="{347C9641-7879-5679-2439-0151966C077E}"/>
          </ac:spMkLst>
        </pc:spChg>
        <pc:cxnChg chg="add">
          <ac:chgData name="Pallavi Raju" userId="d1798d0ead0d486c" providerId="LiveId" clId="{A80063DE-6DD3-41AA-B5B8-860D6B8522CE}" dt="2025-12-04T14:13:07.402" v="2347" actId="11529"/>
          <ac:cxnSpMkLst>
            <pc:docMk/>
            <pc:sldMk cId="1101209452" sldId="304"/>
            <ac:cxnSpMk id="10" creationId="{BB213DBD-40D8-20BF-20FB-084F36D79DD7}"/>
          </ac:cxnSpMkLst>
        </pc:cxnChg>
        <pc:cxnChg chg="add">
          <ac:chgData name="Pallavi Raju" userId="d1798d0ead0d486c" providerId="LiveId" clId="{A80063DE-6DD3-41AA-B5B8-860D6B8522CE}" dt="2025-12-04T14:13:15.292" v="2349" actId="11529"/>
          <ac:cxnSpMkLst>
            <pc:docMk/>
            <pc:sldMk cId="1101209452" sldId="304"/>
            <ac:cxnSpMk id="12" creationId="{B276919C-7EFB-9DC7-4BC9-73E74F62F548}"/>
          </ac:cxnSpMkLst>
        </pc:cxnChg>
        <pc:cxnChg chg="add">
          <ac:chgData name="Pallavi Raju" userId="d1798d0ead0d486c" providerId="LiveId" clId="{A80063DE-6DD3-41AA-B5B8-860D6B8522CE}" dt="2025-12-04T14:13:19.314" v="2350" actId="11529"/>
          <ac:cxnSpMkLst>
            <pc:docMk/>
            <pc:sldMk cId="1101209452" sldId="304"/>
            <ac:cxnSpMk id="14" creationId="{89C54E9F-0B1B-4414-6818-CFBF20D6D3A7}"/>
          </ac:cxnSpMkLst>
        </pc:cxnChg>
        <pc:cxnChg chg="add">
          <ac:chgData name="Pallavi Raju" userId="d1798d0ead0d486c" providerId="LiveId" clId="{A80063DE-6DD3-41AA-B5B8-860D6B8522CE}" dt="2025-12-04T14:13:26.861" v="2351" actId="11529"/>
          <ac:cxnSpMkLst>
            <pc:docMk/>
            <pc:sldMk cId="1101209452" sldId="304"/>
            <ac:cxnSpMk id="16" creationId="{4FAEE85F-5041-0C9A-72B1-022886588418}"/>
          </ac:cxnSpMkLst>
        </pc:cxnChg>
        <pc:cxnChg chg="add">
          <ac:chgData name="Pallavi Raju" userId="d1798d0ead0d486c" providerId="LiveId" clId="{A80063DE-6DD3-41AA-B5B8-860D6B8522CE}" dt="2025-12-04T14:13:34.659" v="2352" actId="11529"/>
          <ac:cxnSpMkLst>
            <pc:docMk/>
            <pc:sldMk cId="1101209452" sldId="304"/>
            <ac:cxnSpMk id="18" creationId="{9534A50B-F287-A882-D157-31EBC2427663}"/>
          </ac:cxnSpMkLst>
        </pc:cxnChg>
        <pc:cxnChg chg="add">
          <ac:chgData name="Pallavi Raju" userId="d1798d0ead0d486c" providerId="LiveId" clId="{A80063DE-6DD3-41AA-B5B8-860D6B8522CE}" dt="2025-12-04T14:13:39.743" v="2353" actId="11529"/>
          <ac:cxnSpMkLst>
            <pc:docMk/>
            <pc:sldMk cId="1101209452" sldId="304"/>
            <ac:cxnSpMk id="20" creationId="{424F7D05-3BC5-9972-4962-0B6ED4F24D75}"/>
          </ac:cxnSpMkLst>
        </pc:cxnChg>
      </pc:sldChg>
      <pc:sldChg chg="delSp modSp new mod modNotesTx">
        <pc:chgData name="Pallavi Raju" userId="d1798d0ead0d486c" providerId="LiveId" clId="{A80063DE-6DD3-41AA-B5B8-860D6B8522CE}" dt="2025-12-07T17:58:29.124" v="4119" actId="20577"/>
        <pc:sldMkLst>
          <pc:docMk/>
          <pc:sldMk cId="3261497673" sldId="305"/>
        </pc:sldMkLst>
        <pc:spChg chg="mod">
          <ac:chgData name="Pallavi Raju" userId="d1798d0ead0d486c" providerId="LiveId" clId="{A80063DE-6DD3-41AA-B5B8-860D6B8522CE}" dt="2025-12-04T14:22:30.499" v="2443" actId="1076"/>
          <ac:spMkLst>
            <pc:docMk/>
            <pc:sldMk cId="3261497673" sldId="305"/>
            <ac:spMk id="3" creationId="{44A9F892-8FB7-3100-6CDD-ED94427E24F0}"/>
          </ac:spMkLst>
        </pc:spChg>
      </pc:sldChg>
      <pc:sldChg chg="delSp modSp new mod modNotesTx">
        <pc:chgData name="Pallavi Raju" userId="d1798d0ead0d486c" providerId="LiveId" clId="{A80063DE-6DD3-41AA-B5B8-860D6B8522CE}" dt="2025-12-07T18:01:45.939" v="4138" actId="20577"/>
        <pc:sldMkLst>
          <pc:docMk/>
          <pc:sldMk cId="4135823744" sldId="306"/>
        </pc:sldMkLst>
        <pc:spChg chg="mod">
          <ac:chgData name="Pallavi Raju" userId="d1798d0ead0d486c" providerId="LiveId" clId="{A80063DE-6DD3-41AA-B5B8-860D6B8522CE}" dt="2025-12-04T14:25:29.572" v="2539" actId="1076"/>
          <ac:spMkLst>
            <pc:docMk/>
            <pc:sldMk cId="4135823744" sldId="306"/>
            <ac:spMk id="3" creationId="{52F44E8C-4297-50C9-ED2A-E6A9E691BCE4}"/>
          </ac:spMkLst>
        </pc:spChg>
      </pc:sldChg>
      <pc:sldChg chg="delSp modSp new mod modNotesTx">
        <pc:chgData name="Pallavi Raju" userId="d1798d0ead0d486c" providerId="LiveId" clId="{A80063DE-6DD3-41AA-B5B8-860D6B8522CE}" dt="2025-12-07T18:08:04.793" v="4162" actId="20577"/>
        <pc:sldMkLst>
          <pc:docMk/>
          <pc:sldMk cId="2175313659" sldId="307"/>
        </pc:sldMkLst>
        <pc:spChg chg="mod">
          <ac:chgData name="Pallavi Raju" userId="d1798d0ead0d486c" providerId="LiveId" clId="{A80063DE-6DD3-41AA-B5B8-860D6B8522CE}" dt="2025-12-04T14:30:52.153" v="2547" actId="27636"/>
          <ac:spMkLst>
            <pc:docMk/>
            <pc:sldMk cId="2175313659" sldId="307"/>
            <ac:spMk id="3" creationId="{3DB7495B-72AB-2D63-692C-262FBF77D30D}"/>
          </ac:spMkLst>
        </pc:spChg>
      </pc:sldChg>
      <pc:sldChg chg="delSp modSp new mod">
        <pc:chgData name="Pallavi Raju" userId="d1798d0ead0d486c" providerId="LiveId" clId="{A80063DE-6DD3-41AA-B5B8-860D6B8522CE}" dt="2025-12-04T14:40:50.699" v="2733" actId="207"/>
        <pc:sldMkLst>
          <pc:docMk/>
          <pc:sldMk cId="4259252420" sldId="308"/>
        </pc:sldMkLst>
        <pc:spChg chg="mod">
          <ac:chgData name="Pallavi Raju" userId="d1798d0ead0d486c" providerId="LiveId" clId="{A80063DE-6DD3-41AA-B5B8-860D6B8522CE}" dt="2025-12-04T14:40:50.699" v="2733" actId="207"/>
          <ac:spMkLst>
            <pc:docMk/>
            <pc:sldMk cId="4259252420" sldId="308"/>
            <ac:spMk id="3" creationId="{884B8759-3538-36F4-FA57-E8A42D19F7FB}"/>
          </ac:spMkLst>
        </pc:spChg>
      </pc:sldChg>
      <pc:sldChg chg="delSp modSp new mod modNotesTx">
        <pc:chgData name="Pallavi Raju" userId="d1798d0ead0d486c" providerId="LiveId" clId="{A80063DE-6DD3-41AA-B5B8-860D6B8522CE}" dt="2025-12-08T00:40:42.255" v="4191" actId="20577"/>
        <pc:sldMkLst>
          <pc:docMk/>
          <pc:sldMk cId="3552184436" sldId="309"/>
        </pc:sldMkLst>
        <pc:spChg chg="mod">
          <ac:chgData name="Pallavi Raju" userId="d1798d0ead0d486c" providerId="LiveId" clId="{A80063DE-6DD3-41AA-B5B8-860D6B8522CE}" dt="2025-12-04T14:40:43.517" v="2732" actId="207"/>
          <ac:spMkLst>
            <pc:docMk/>
            <pc:sldMk cId="3552184436" sldId="309"/>
            <ac:spMk id="3" creationId="{D549395F-CBEF-59DA-F0F1-D29E95F3A68E}"/>
          </ac:spMkLst>
        </pc:spChg>
      </pc:sldChg>
      <pc:sldChg chg="delSp modSp new mod">
        <pc:chgData name="Pallavi Raju" userId="d1798d0ead0d486c" providerId="LiveId" clId="{A80063DE-6DD3-41AA-B5B8-860D6B8522CE}" dt="2025-12-08T00:52:35.612" v="4329" actId="20577"/>
        <pc:sldMkLst>
          <pc:docMk/>
          <pc:sldMk cId="3655627982" sldId="310"/>
        </pc:sldMkLst>
        <pc:spChg chg="mod">
          <ac:chgData name="Pallavi Raju" userId="d1798d0ead0d486c" providerId="LiveId" clId="{A80063DE-6DD3-41AA-B5B8-860D6B8522CE}" dt="2025-12-08T00:52:35.612" v="4329" actId="20577"/>
          <ac:spMkLst>
            <pc:docMk/>
            <pc:sldMk cId="3655627982" sldId="310"/>
            <ac:spMk id="3" creationId="{5A50AA7F-6A48-4000-6855-52A04E2E6A03}"/>
          </ac:spMkLst>
        </pc:spChg>
      </pc:sldChg>
      <pc:sldChg chg="delSp modSp new mod">
        <pc:chgData name="Pallavi Raju" userId="d1798d0ead0d486c" providerId="LiveId" clId="{A80063DE-6DD3-41AA-B5B8-860D6B8522CE}" dt="2025-12-08T04:26:09.231" v="4568" actId="20577"/>
        <pc:sldMkLst>
          <pc:docMk/>
          <pc:sldMk cId="77503534" sldId="311"/>
        </pc:sldMkLst>
        <pc:spChg chg="mod">
          <ac:chgData name="Pallavi Raju" userId="d1798d0ead0d486c" providerId="LiveId" clId="{A80063DE-6DD3-41AA-B5B8-860D6B8522CE}" dt="2025-12-08T04:26:09.231" v="4568" actId="20577"/>
          <ac:spMkLst>
            <pc:docMk/>
            <pc:sldMk cId="77503534" sldId="311"/>
            <ac:spMk id="3" creationId="{75DEC48A-2F2B-DC84-DB0F-2724A043B677}"/>
          </ac:spMkLst>
        </pc:spChg>
      </pc:sldChg>
      <pc:sldChg chg="addSp delSp modSp new mod">
        <pc:chgData name="Pallavi Raju" userId="d1798d0ead0d486c" providerId="LiveId" clId="{A80063DE-6DD3-41AA-B5B8-860D6B8522CE}" dt="2025-12-04T15:06:38.698" v="2844" actId="14100"/>
        <pc:sldMkLst>
          <pc:docMk/>
          <pc:sldMk cId="739904781" sldId="312"/>
        </pc:sldMkLst>
        <pc:spChg chg="mod">
          <ac:chgData name="Pallavi Raju" userId="d1798d0ead0d486c" providerId="LiveId" clId="{A80063DE-6DD3-41AA-B5B8-860D6B8522CE}" dt="2025-12-04T15:00:02.794" v="2836" actId="14100"/>
          <ac:spMkLst>
            <pc:docMk/>
            <pc:sldMk cId="739904781" sldId="312"/>
            <ac:spMk id="3" creationId="{C3118849-F17C-6141-181B-3CD86CFAD840}"/>
          </ac:spMkLst>
        </pc:spChg>
        <pc:picChg chg="add mod">
          <ac:chgData name="Pallavi Raju" userId="d1798d0ead0d486c" providerId="LiveId" clId="{A80063DE-6DD3-41AA-B5B8-860D6B8522CE}" dt="2025-12-04T15:06:38.698" v="2844" actId="14100"/>
          <ac:picMkLst>
            <pc:docMk/>
            <pc:sldMk cId="739904781" sldId="312"/>
            <ac:picMk id="5" creationId="{E31C58D2-C91E-4836-F3F4-898E2AAD864D}"/>
          </ac:picMkLst>
        </pc:picChg>
      </pc:sldChg>
      <pc:sldChg chg="delSp modSp new mod">
        <pc:chgData name="Pallavi Raju" userId="d1798d0ead0d486c" providerId="LiveId" clId="{A80063DE-6DD3-41AA-B5B8-860D6B8522CE}" dt="2025-12-04T17:23:05.794" v="3440" actId="207"/>
        <pc:sldMkLst>
          <pc:docMk/>
          <pc:sldMk cId="2108281077" sldId="313"/>
        </pc:sldMkLst>
        <pc:spChg chg="mod">
          <ac:chgData name="Pallavi Raju" userId="d1798d0ead0d486c" providerId="LiveId" clId="{A80063DE-6DD3-41AA-B5B8-860D6B8522CE}" dt="2025-12-04T17:23:05.794" v="3440" actId="207"/>
          <ac:spMkLst>
            <pc:docMk/>
            <pc:sldMk cId="2108281077" sldId="313"/>
            <ac:spMk id="3" creationId="{6470FD83-772F-3356-5CC6-484ADD77CA82}"/>
          </ac:spMkLst>
        </pc:spChg>
      </pc:sldChg>
      <pc:sldChg chg="delSp modSp new mod">
        <pc:chgData name="Pallavi Raju" userId="d1798d0ead0d486c" providerId="LiveId" clId="{A80063DE-6DD3-41AA-B5B8-860D6B8522CE}" dt="2025-12-08T01:02:52.177" v="4448" actId="14100"/>
        <pc:sldMkLst>
          <pc:docMk/>
          <pc:sldMk cId="3590715625" sldId="314"/>
        </pc:sldMkLst>
        <pc:spChg chg="mod">
          <ac:chgData name="Pallavi Raju" userId="d1798d0ead0d486c" providerId="LiveId" clId="{A80063DE-6DD3-41AA-B5B8-860D6B8522CE}" dt="2025-12-08T01:02:52.177" v="4448" actId="14100"/>
          <ac:spMkLst>
            <pc:docMk/>
            <pc:sldMk cId="3590715625" sldId="314"/>
            <ac:spMk id="3" creationId="{1919CA18-D4B5-20E8-B5FF-B5585D3F8EE6}"/>
          </ac:spMkLst>
        </pc:spChg>
      </pc:sldChg>
      <pc:sldChg chg="delSp modSp new mod">
        <pc:chgData name="Pallavi Raju" userId="d1798d0ead0d486c" providerId="LiveId" clId="{A80063DE-6DD3-41AA-B5B8-860D6B8522CE}" dt="2025-12-04T17:06:38.629" v="3301" actId="2711"/>
        <pc:sldMkLst>
          <pc:docMk/>
          <pc:sldMk cId="1048125929" sldId="315"/>
        </pc:sldMkLst>
        <pc:spChg chg="mod">
          <ac:chgData name="Pallavi Raju" userId="d1798d0ead0d486c" providerId="LiveId" clId="{A80063DE-6DD3-41AA-B5B8-860D6B8522CE}" dt="2025-12-04T17:06:38.629" v="3301" actId="2711"/>
          <ac:spMkLst>
            <pc:docMk/>
            <pc:sldMk cId="1048125929" sldId="315"/>
            <ac:spMk id="3" creationId="{BC655754-43C9-325F-DA72-9512DE7FC07D}"/>
          </ac:spMkLst>
        </pc:spChg>
      </pc:sldChg>
      <pc:sldChg chg="delSp modSp new mod">
        <pc:chgData name="Pallavi Raju" userId="d1798d0ead0d486c" providerId="LiveId" clId="{A80063DE-6DD3-41AA-B5B8-860D6B8522CE}" dt="2025-12-04T16:14:27.473" v="3113" actId="1076"/>
        <pc:sldMkLst>
          <pc:docMk/>
          <pc:sldMk cId="3895972726" sldId="316"/>
        </pc:sldMkLst>
        <pc:spChg chg="mod">
          <ac:chgData name="Pallavi Raju" userId="d1798d0ead0d486c" providerId="LiveId" clId="{A80063DE-6DD3-41AA-B5B8-860D6B8522CE}" dt="2025-12-04T16:14:27.473" v="3113" actId="1076"/>
          <ac:spMkLst>
            <pc:docMk/>
            <pc:sldMk cId="3895972726" sldId="316"/>
            <ac:spMk id="3" creationId="{05CE2C2F-5C72-119B-3BAB-BC0D1733FF6C}"/>
          </ac:spMkLst>
        </pc:spChg>
      </pc:sldChg>
      <pc:sldChg chg="delSp modSp new mod">
        <pc:chgData name="Pallavi Raju" userId="d1798d0ead0d486c" providerId="LiveId" clId="{A80063DE-6DD3-41AA-B5B8-860D6B8522CE}" dt="2025-12-04T17:23:13.164" v="3441" actId="207"/>
        <pc:sldMkLst>
          <pc:docMk/>
          <pc:sldMk cId="856455104" sldId="317"/>
        </pc:sldMkLst>
        <pc:spChg chg="mod">
          <ac:chgData name="Pallavi Raju" userId="d1798d0ead0d486c" providerId="LiveId" clId="{A80063DE-6DD3-41AA-B5B8-860D6B8522CE}" dt="2025-12-04T17:23:13.164" v="3441" actId="207"/>
          <ac:spMkLst>
            <pc:docMk/>
            <pc:sldMk cId="856455104" sldId="317"/>
            <ac:spMk id="3" creationId="{2307AA07-5B1D-594E-B5D4-F155DD492A29}"/>
          </ac:spMkLst>
        </pc:spChg>
      </pc:sldChg>
      <pc:sldChg chg="delSp modSp new mod">
        <pc:chgData name="Pallavi Raju" userId="d1798d0ead0d486c" providerId="LiveId" clId="{A80063DE-6DD3-41AA-B5B8-860D6B8522CE}" dt="2025-12-04T16:58:09.233" v="3149" actId="255"/>
        <pc:sldMkLst>
          <pc:docMk/>
          <pc:sldMk cId="1283873585" sldId="318"/>
        </pc:sldMkLst>
        <pc:spChg chg="mod">
          <ac:chgData name="Pallavi Raju" userId="d1798d0ead0d486c" providerId="LiveId" clId="{A80063DE-6DD3-41AA-B5B8-860D6B8522CE}" dt="2025-12-04T16:58:09.233" v="3149" actId="255"/>
          <ac:spMkLst>
            <pc:docMk/>
            <pc:sldMk cId="1283873585" sldId="318"/>
            <ac:spMk id="3" creationId="{49D67322-D4F9-24C5-4730-77ABE68174F2}"/>
          </ac:spMkLst>
        </pc:spChg>
      </pc:sldChg>
      <pc:sldChg chg="addSp delSp modSp new mod">
        <pc:chgData name="Pallavi Raju" userId="d1798d0ead0d486c" providerId="LiveId" clId="{A80063DE-6DD3-41AA-B5B8-860D6B8522CE}" dt="2025-12-08T06:15:12.409" v="4570" actId="1076"/>
        <pc:sldMkLst>
          <pc:docMk/>
          <pc:sldMk cId="3293982804" sldId="319"/>
        </pc:sldMkLst>
        <pc:picChg chg="add mod">
          <ac:chgData name="Pallavi Raju" userId="d1798d0ead0d486c" providerId="LiveId" clId="{A80063DE-6DD3-41AA-B5B8-860D6B8522CE}" dt="2025-12-08T06:15:12.409" v="4570" actId="1076"/>
          <ac:picMkLst>
            <pc:docMk/>
            <pc:sldMk cId="3293982804" sldId="319"/>
            <ac:picMk id="5" creationId="{B4B0705B-6981-6A87-4E90-4142CA0639C1}"/>
          </ac:picMkLst>
        </pc:picChg>
      </pc:sldChg>
      <pc:sldChg chg="delSp modSp new mod">
        <pc:chgData name="Pallavi Raju" userId="d1798d0ead0d486c" providerId="LiveId" clId="{A80063DE-6DD3-41AA-B5B8-860D6B8522CE}" dt="2025-12-04T17:03:22.419" v="3210" actId="2711"/>
        <pc:sldMkLst>
          <pc:docMk/>
          <pc:sldMk cId="837807360" sldId="320"/>
        </pc:sldMkLst>
        <pc:spChg chg="mod">
          <ac:chgData name="Pallavi Raju" userId="d1798d0ead0d486c" providerId="LiveId" clId="{A80063DE-6DD3-41AA-B5B8-860D6B8522CE}" dt="2025-12-04T17:03:22.419" v="3210" actId="2711"/>
          <ac:spMkLst>
            <pc:docMk/>
            <pc:sldMk cId="837807360" sldId="320"/>
            <ac:spMk id="3" creationId="{C14B989B-6F69-D610-ACB4-25D30CB3F0FD}"/>
          </ac:spMkLst>
        </pc:spChg>
      </pc:sldChg>
      <pc:sldChg chg="delSp modSp new mod">
        <pc:chgData name="Pallavi Raju" userId="d1798d0ead0d486c" providerId="LiveId" clId="{A80063DE-6DD3-41AA-B5B8-860D6B8522CE}" dt="2025-12-04T17:05:35.588" v="3295" actId="14100"/>
        <pc:sldMkLst>
          <pc:docMk/>
          <pc:sldMk cId="3165038050" sldId="321"/>
        </pc:sldMkLst>
        <pc:spChg chg="mod">
          <ac:chgData name="Pallavi Raju" userId="d1798d0ead0d486c" providerId="LiveId" clId="{A80063DE-6DD3-41AA-B5B8-860D6B8522CE}" dt="2025-12-04T17:05:35.588" v="3295" actId="14100"/>
          <ac:spMkLst>
            <pc:docMk/>
            <pc:sldMk cId="3165038050" sldId="321"/>
            <ac:spMk id="3" creationId="{901B9EA2-A51D-0ED2-260A-B8B82421153D}"/>
          </ac:spMkLst>
        </pc:spChg>
      </pc:sldChg>
      <pc:sldChg chg="delSp modSp new mod modNotesTx">
        <pc:chgData name="Pallavi Raju" userId="d1798d0ead0d486c" providerId="LiveId" clId="{A80063DE-6DD3-41AA-B5B8-860D6B8522CE}" dt="2025-12-08T06:33:26.231" v="4799" actId="20577"/>
        <pc:sldMkLst>
          <pc:docMk/>
          <pc:sldMk cId="249345759" sldId="322"/>
        </pc:sldMkLst>
        <pc:spChg chg="mod">
          <ac:chgData name="Pallavi Raju" userId="d1798d0ead0d486c" providerId="LiveId" clId="{A80063DE-6DD3-41AA-B5B8-860D6B8522CE}" dt="2025-12-04T17:14:22.907" v="3334" actId="2711"/>
          <ac:spMkLst>
            <pc:docMk/>
            <pc:sldMk cId="249345759" sldId="322"/>
            <ac:spMk id="3" creationId="{A7747D65-1653-143D-AA14-200E4FAF3B47}"/>
          </ac:spMkLst>
        </pc:spChg>
      </pc:sldChg>
      <pc:sldChg chg="addSp delSp modSp new mod">
        <pc:chgData name="Pallavi Raju" userId="d1798d0ead0d486c" providerId="LiveId" clId="{A80063DE-6DD3-41AA-B5B8-860D6B8522CE}" dt="2025-12-04T17:14:53.782" v="3341" actId="14100"/>
        <pc:sldMkLst>
          <pc:docMk/>
          <pc:sldMk cId="854507245" sldId="323"/>
        </pc:sldMkLst>
        <pc:picChg chg="add mod">
          <ac:chgData name="Pallavi Raju" userId="d1798d0ead0d486c" providerId="LiveId" clId="{A80063DE-6DD3-41AA-B5B8-860D6B8522CE}" dt="2025-12-04T17:14:53.782" v="3341" actId="14100"/>
          <ac:picMkLst>
            <pc:docMk/>
            <pc:sldMk cId="854507245" sldId="323"/>
            <ac:picMk id="5" creationId="{031FEA06-3C98-781E-998C-C6BAA2CA3657}"/>
          </ac:picMkLst>
        </pc:picChg>
      </pc:sldChg>
      <pc:sldChg chg="delSp modSp new mod">
        <pc:chgData name="Pallavi Raju" userId="d1798d0ead0d486c" providerId="LiveId" clId="{A80063DE-6DD3-41AA-B5B8-860D6B8522CE}" dt="2025-12-04T17:20:05.886" v="3390" actId="255"/>
        <pc:sldMkLst>
          <pc:docMk/>
          <pc:sldMk cId="2248946634" sldId="324"/>
        </pc:sldMkLst>
        <pc:spChg chg="mod">
          <ac:chgData name="Pallavi Raju" userId="d1798d0ead0d486c" providerId="LiveId" clId="{A80063DE-6DD3-41AA-B5B8-860D6B8522CE}" dt="2025-12-04T17:20:05.886" v="3390" actId="255"/>
          <ac:spMkLst>
            <pc:docMk/>
            <pc:sldMk cId="2248946634" sldId="324"/>
            <ac:spMk id="3" creationId="{B3141525-A33A-D92C-6DDB-942949B98CE8}"/>
          </ac:spMkLst>
        </pc:spChg>
      </pc:sldChg>
      <pc:sldChg chg="delSp modSp new mod">
        <pc:chgData name="Pallavi Raju" userId="d1798d0ead0d486c" providerId="LiveId" clId="{A80063DE-6DD3-41AA-B5B8-860D6B8522CE}" dt="2025-12-04T17:22:26.314" v="3436" actId="1076"/>
        <pc:sldMkLst>
          <pc:docMk/>
          <pc:sldMk cId="3874248755" sldId="325"/>
        </pc:sldMkLst>
        <pc:spChg chg="mod">
          <ac:chgData name="Pallavi Raju" userId="d1798d0ead0d486c" providerId="LiveId" clId="{A80063DE-6DD3-41AA-B5B8-860D6B8522CE}" dt="2025-12-04T17:22:26.314" v="3436" actId="1076"/>
          <ac:spMkLst>
            <pc:docMk/>
            <pc:sldMk cId="3874248755" sldId="325"/>
            <ac:spMk id="3" creationId="{CB49CEA5-A7D3-BFE8-C211-8BF9ABD243BD}"/>
          </ac:spMkLst>
        </pc:spChg>
      </pc:sldChg>
      <pc:sldChg chg="delSp modSp new mod">
        <pc:chgData name="Pallavi Raju" userId="d1798d0ead0d486c" providerId="LiveId" clId="{A80063DE-6DD3-41AA-B5B8-860D6B8522CE}" dt="2025-12-04T17:24:15.782" v="3454" actId="2711"/>
        <pc:sldMkLst>
          <pc:docMk/>
          <pc:sldMk cId="1234783053" sldId="326"/>
        </pc:sldMkLst>
        <pc:spChg chg="mod">
          <ac:chgData name="Pallavi Raju" userId="d1798d0ead0d486c" providerId="LiveId" clId="{A80063DE-6DD3-41AA-B5B8-860D6B8522CE}" dt="2025-12-04T17:24:15.782" v="3454" actId="2711"/>
          <ac:spMkLst>
            <pc:docMk/>
            <pc:sldMk cId="1234783053" sldId="326"/>
            <ac:spMk id="3" creationId="{6B12033F-4516-E733-58EE-4F08379A2B98}"/>
          </ac:spMkLst>
        </pc:spChg>
      </pc:sldChg>
      <pc:sldChg chg="delSp modSp new mod">
        <pc:chgData name="Pallavi Raju" userId="d1798d0ead0d486c" providerId="LiveId" clId="{A80063DE-6DD3-41AA-B5B8-860D6B8522CE}" dt="2025-12-04T17:26:00.853" v="3480" actId="113"/>
        <pc:sldMkLst>
          <pc:docMk/>
          <pc:sldMk cId="2513384779" sldId="327"/>
        </pc:sldMkLst>
        <pc:spChg chg="mod">
          <ac:chgData name="Pallavi Raju" userId="d1798d0ead0d486c" providerId="LiveId" clId="{A80063DE-6DD3-41AA-B5B8-860D6B8522CE}" dt="2025-12-04T17:26:00.853" v="3480" actId="113"/>
          <ac:spMkLst>
            <pc:docMk/>
            <pc:sldMk cId="2513384779" sldId="327"/>
            <ac:spMk id="3" creationId="{B9FDA2A9-8B8C-50FD-C114-31FC9FF30081}"/>
          </ac:spMkLst>
        </pc:spChg>
      </pc:sldChg>
      <pc:sldChg chg="addSp delSp modSp new mod">
        <pc:chgData name="Pallavi Raju" userId="d1798d0ead0d486c" providerId="LiveId" clId="{A80063DE-6DD3-41AA-B5B8-860D6B8522CE}" dt="2025-12-04T17:31:21.401" v="3511" actId="14100"/>
        <pc:sldMkLst>
          <pc:docMk/>
          <pc:sldMk cId="1407199958" sldId="328"/>
        </pc:sldMkLst>
        <pc:spChg chg="mod">
          <ac:chgData name="Pallavi Raju" userId="d1798d0ead0d486c" providerId="LiveId" clId="{A80063DE-6DD3-41AA-B5B8-860D6B8522CE}" dt="2025-12-04T17:30:44.171" v="3503" actId="20577"/>
          <ac:spMkLst>
            <pc:docMk/>
            <pc:sldMk cId="1407199958" sldId="328"/>
            <ac:spMk id="3" creationId="{632B7EEF-9996-0813-A74E-09F174CFB5DF}"/>
          </ac:spMkLst>
        </pc:spChg>
        <pc:picChg chg="add mod modCrop">
          <ac:chgData name="Pallavi Raju" userId="d1798d0ead0d486c" providerId="LiveId" clId="{A80063DE-6DD3-41AA-B5B8-860D6B8522CE}" dt="2025-12-04T17:31:21.401" v="3511" actId="14100"/>
          <ac:picMkLst>
            <pc:docMk/>
            <pc:sldMk cId="1407199958" sldId="328"/>
            <ac:picMk id="5" creationId="{86EDBFB4-BB87-09ED-E3E9-0A6603479A0A}"/>
          </ac:picMkLst>
        </pc:picChg>
      </pc:sldChg>
      <pc:sldChg chg="delSp modSp new mod">
        <pc:chgData name="Pallavi Raju" userId="d1798d0ead0d486c" providerId="LiveId" clId="{A80063DE-6DD3-41AA-B5B8-860D6B8522CE}" dt="2025-12-04T17:33:03.481" v="3566" actId="2711"/>
        <pc:sldMkLst>
          <pc:docMk/>
          <pc:sldMk cId="3092647432" sldId="329"/>
        </pc:sldMkLst>
        <pc:spChg chg="mod">
          <ac:chgData name="Pallavi Raju" userId="d1798d0ead0d486c" providerId="LiveId" clId="{A80063DE-6DD3-41AA-B5B8-860D6B8522CE}" dt="2025-12-04T17:33:03.481" v="3566" actId="2711"/>
          <ac:spMkLst>
            <pc:docMk/>
            <pc:sldMk cId="3092647432" sldId="329"/>
            <ac:spMk id="3" creationId="{152C53DF-FA3A-6E86-2634-D3ECDACCBCA7}"/>
          </ac:spMkLst>
        </pc:spChg>
      </pc:sldChg>
      <pc:sldChg chg="delSp modSp new mod">
        <pc:chgData name="Pallavi Raju" userId="d1798d0ead0d486c" providerId="LiveId" clId="{A80063DE-6DD3-41AA-B5B8-860D6B8522CE}" dt="2025-12-04T17:40:48.430" v="3661" actId="14100"/>
        <pc:sldMkLst>
          <pc:docMk/>
          <pc:sldMk cId="788490895" sldId="330"/>
        </pc:sldMkLst>
        <pc:spChg chg="mod">
          <ac:chgData name="Pallavi Raju" userId="d1798d0ead0d486c" providerId="LiveId" clId="{A80063DE-6DD3-41AA-B5B8-860D6B8522CE}" dt="2025-12-04T17:40:48.430" v="3661" actId="14100"/>
          <ac:spMkLst>
            <pc:docMk/>
            <pc:sldMk cId="788490895" sldId="330"/>
            <ac:spMk id="3" creationId="{C530DB55-466E-4FBF-D2FF-8F6FDBFA95ED}"/>
          </ac:spMkLst>
        </pc:spChg>
      </pc:sldChg>
      <pc:sldChg chg="delSp modSp new mod">
        <pc:chgData name="Pallavi Raju" userId="d1798d0ead0d486c" providerId="LiveId" clId="{A80063DE-6DD3-41AA-B5B8-860D6B8522CE}" dt="2025-12-04T17:42:52.797" v="3709" actId="1076"/>
        <pc:sldMkLst>
          <pc:docMk/>
          <pc:sldMk cId="347181907" sldId="331"/>
        </pc:sldMkLst>
        <pc:spChg chg="mod">
          <ac:chgData name="Pallavi Raju" userId="d1798d0ead0d486c" providerId="LiveId" clId="{A80063DE-6DD3-41AA-B5B8-860D6B8522CE}" dt="2025-12-04T17:42:52.797" v="3709" actId="1076"/>
          <ac:spMkLst>
            <pc:docMk/>
            <pc:sldMk cId="347181907" sldId="331"/>
            <ac:spMk id="3" creationId="{51DFB374-D2E0-B9AD-8B69-17250558EE5B}"/>
          </ac:spMkLst>
        </pc:spChg>
      </pc:sldChg>
      <pc:sldChg chg="delSp modSp new mod">
        <pc:chgData name="Pallavi Raju" userId="d1798d0ead0d486c" providerId="LiveId" clId="{A80063DE-6DD3-41AA-B5B8-860D6B8522CE}" dt="2025-12-04T17:47:58.548" v="3780" actId="27636"/>
        <pc:sldMkLst>
          <pc:docMk/>
          <pc:sldMk cId="2061626983" sldId="332"/>
        </pc:sldMkLst>
        <pc:spChg chg="mod">
          <ac:chgData name="Pallavi Raju" userId="d1798d0ead0d486c" providerId="LiveId" clId="{A80063DE-6DD3-41AA-B5B8-860D6B8522CE}" dt="2025-12-04T17:47:58.548" v="3780" actId="27636"/>
          <ac:spMkLst>
            <pc:docMk/>
            <pc:sldMk cId="2061626983" sldId="332"/>
            <ac:spMk id="3" creationId="{EECD6677-CCDA-AEF2-8892-AA7145984124}"/>
          </ac:spMkLst>
        </pc:spChg>
      </pc:sldChg>
      <pc:sldChg chg="delSp modSp new mod">
        <pc:chgData name="Pallavi Raju" userId="d1798d0ead0d486c" providerId="LiveId" clId="{A80063DE-6DD3-41AA-B5B8-860D6B8522CE}" dt="2025-12-04T17:48:51.203" v="3809" actId="255"/>
        <pc:sldMkLst>
          <pc:docMk/>
          <pc:sldMk cId="2951589197" sldId="333"/>
        </pc:sldMkLst>
        <pc:spChg chg="mod">
          <ac:chgData name="Pallavi Raju" userId="d1798d0ead0d486c" providerId="LiveId" clId="{A80063DE-6DD3-41AA-B5B8-860D6B8522CE}" dt="2025-12-04T17:48:51.203" v="3809" actId="255"/>
          <ac:spMkLst>
            <pc:docMk/>
            <pc:sldMk cId="2951589197" sldId="333"/>
            <ac:spMk id="3" creationId="{9E18ADA0-BE6E-0D69-79EA-EDD732011D9E}"/>
          </ac:spMkLst>
        </pc:spChg>
      </pc:sldChg>
      <pc:sldChg chg="addSp delSp modSp new mod">
        <pc:chgData name="Pallavi Raju" userId="d1798d0ead0d486c" providerId="LiveId" clId="{A80063DE-6DD3-41AA-B5B8-860D6B8522CE}" dt="2025-12-04T17:50:30.446" v="3860" actId="14100"/>
        <pc:sldMkLst>
          <pc:docMk/>
          <pc:sldMk cId="2690143986" sldId="334"/>
        </pc:sldMkLst>
        <pc:spChg chg="mod">
          <ac:chgData name="Pallavi Raju" userId="d1798d0ead0d486c" providerId="LiveId" clId="{A80063DE-6DD3-41AA-B5B8-860D6B8522CE}" dt="2025-12-04T17:49:29.123" v="3855" actId="113"/>
          <ac:spMkLst>
            <pc:docMk/>
            <pc:sldMk cId="2690143986" sldId="334"/>
            <ac:spMk id="3" creationId="{95C9C55B-0B19-3FD7-11FC-66EAD40568A6}"/>
          </ac:spMkLst>
        </pc:spChg>
        <pc:picChg chg="add mod">
          <ac:chgData name="Pallavi Raju" userId="d1798d0ead0d486c" providerId="LiveId" clId="{A80063DE-6DD3-41AA-B5B8-860D6B8522CE}" dt="2025-12-04T17:50:30.446" v="3860" actId="14100"/>
          <ac:picMkLst>
            <pc:docMk/>
            <pc:sldMk cId="2690143986" sldId="334"/>
            <ac:picMk id="5" creationId="{008C6DFA-470B-B311-7FE0-1DBA0FCBC339}"/>
          </ac:picMkLst>
        </pc:picChg>
      </pc:sldChg>
      <pc:sldChg chg="delSp modSp new mod">
        <pc:chgData name="Pallavi Raju" userId="d1798d0ead0d486c" providerId="LiveId" clId="{A80063DE-6DD3-41AA-B5B8-860D6B8522CE}" dt="2025-12-04T17:51:54.315" v="3908" actId="1076"/>
        <pc:sldMkLst>
          <pc:docMk/>
          <pc:sldMk cId="951290465" sldId="335"/>
        </pc:sldMkLst>
        <pc:spChg chg="mod">
          <ac:chgData name="Pallavi Raju" userId="d1798d0ead0d486c" providerId="LiveId" clId="{A80063DE-6DD3-41AA-B5B8-860D6B8522CE}" dt="2025-12-04T17:51:54.315" v="3908" actId="1076"/>
          <ac:spMkLst>
            <pc:docMk/>
            <pc:sldMk cId="951290465" sldId="335"/>
            <ac:spMk id="3" creationId="{8B8B876C-5593-F87E-0FE2-E8EDECA897E4}"/>
          </ac:spMkLst>
        </pc:spChg>
      </pc:sldChg>
      <pc:sldChg chg="addSp delSp modSp new mod">
        <pc:chgData name="Pallavi Raju" userId="d1798d0ead0d486c" providerId="LiveId" clId="{A80063DE-6DD3-41AA-B5B8-860D6B8522CE}" dt="2025-12-04T17:53:09.246" v="3943" actId="1076"/>
        <pc:sldMkLst>
          <pc:docMk/>
          <pc:sldMk cId="1695359146" sldId="336"/>
        </pc:sldMkLst>
        <pc:spChg chg="mod">
          <ac:chgData name="Pallavi Raju" userId="d1798d0ead0d486c" providerId="LiveId" clId="{A80063DE-6DD3-41AA-B5B8-860D6B8522CE}" dt="2025-12-04T17:52:22.084" v="3936" actId="14100"/>
          <ac:spMkLst>
            <pc:docMk/>
            <pc:sldMk cId="1695359146" sldId="336"/>
            <ac:spMk id="3" creationId="{80076BF5-0DEE-D67A-5792-C793A03E694A}"/>
          </ac:spMkLst>
        </pc:spChg>
        <pc:picChg chg="add mod">
          <ac:chgData name="Pallavi Raju" userId="d1798d0ead0d486c" providerId="LiveId" clId="{A80063DE-6DD3-41AA-B5B8-860D6B8522CE}" dt="2025-12-04T17:53:09.246" v="3943" actId="1076"/>
          <ac:picMkLst>
            <pc:docMk/>
            <pc:sldMk cId="1695359146" sldId="336"/>
            <ac:picMk id="5" creationId="{33E7698D-B82D-B264-7975-46099A72D5BB}"/>
          </ac:picMkLst>
        </pc:picChg>
      </pc:sldChg>
      <pc:sldChg chg="delSp modSp new mod">
        <pc:chgData name="Pallavi Raju" userId="d1798d0ead0d486c" providerId="LiveId" clId="{A80063DE-6DD3-41AA-B5B8-860D6B8522CE}" dt="2025-12-04T17:54:29.178" v="3983" actId="27636"/>
        <pc:sldMkLst>
          <pc:docMk/>
          <pc:sldMk cId="1289193175" sldId="337"/>
        </pc:sldMkLst>
        <pc:spChg chg="mod">
          <ac:chgData name="Pallavi Raju" userId="d1798d0ead0d486c" providerId="LiveId" clId="{A80063DE-6DD3-41AA-B5B8-860D6B8522CE}" dt="2025-12-04T17:54:29.178" v="3983" actId="27636"/>
          <ac:spMkLst>
            <pc:docMk/>
            <pc:sldMk cId="1289193175" sldId="337"/>
            <ac:spMk id="3" creationId="{947D918D-4C9D-AE4E-1D00-9850498C069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031C8C-A029-45D9-B14B-42C0AB588939}" type="datetimeFigureOut">
              <a:rPr lang="en-IN" smtClean="0"/>
              <a:t>08-12-2025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1B8F7B-3050-476C-9872-A4BFE4026E60}" type="slidenum">
              <a:rPr lang="en-IN" smtClean="0"/>
              <a:t>‹#›</a:t>
            </a:fld>
            <a:endParaRPr lang="en-IN"/>
          </a:p>
        </p:txBody>
      </p:sp>
    </p:spTree>
    <p:extLst>
      <p:ext uri="{BB962C8B-B14F-4D97-AF65-F5344CB8AC3E}">
        <p14:creationId xmlns:p14="http://schemas.microsoft.com/office/powerpoint/2010/main" val="2679151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US" dirty="0"/>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3</a:t>
            </a:fld>
            <a:endParaRPr lang="en-IN"/>
          </a:p>
        </p:txBody>
      </p:sp>
    </p:spTree>
    <p:extLst>
      <p:ext uri="{BB962C8B-B14F-4D97-AF65-F5344CB8AC3E}">
        <p14:creationId xmlns:p14="http://schemas.microsoft.com/office/powerpoint/2010/main" val="3222656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Leadership means guiding and influencing people to behave and perform better. A good leader convinces employees to change in a positive way, not by force but by motivation.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Leadership never stops. Leaders continuously guide, support, and improve employees so that performance gets better all the time.</a:t>
            </a:r>
          </a:p>
          <a:p>
            <a:r>
              <a:rPr lang="en-US" dirty="0"/>
              <a:t>Leadership is both </a:t>
            </a:r>
            <a:r>
              <a:rPr lang="en-US" b="1" dirty="0"/>
              <a:t>science</a:t>
            </a:r>
            <a:r>
              <a:rPr lang="en-US" dirty="0"/>
              <a:t> and </a:t>
            </a:r>
            <a:r>
              <a:rPr lang="en-US" b="1" dirty="0"/>
              <a:t>art</a:t>
            </a:r>
            <a:r>
              <a:rPr lang="en-US" dirty="0"/>
              <a:t>. It is a science because it is based on theories and principles. It is an art because it needs practice, creativity, and personal skills.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43</a:t>
            </a:fld>
            <a:endParaRPr lang="en-IN"/>
          </a:p>
        </p:txBody>
      </p:sp>
    </p:spTree>
    <p:extLst>
      <p:ext uri="{BB962C8B-B14F-4D97-AF65-F5344CB8AC3E}">
        <p14:creationId xmlns:p14="http://schemas.microsoft.com/office/powerpoint/2010/main" val="2386929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Leadership motivates employees to work well. A leader encourages people to achieve </a:t>
            </a:r>
            <a:r>
              <a:rPr lang="en-US" dirty="0" err="1"/>
              <a:t>organisational</a:t>
            </a:r>
            <a:r>
              <a:rPr lang="en-US" dirty="0"/>
              <a:t> goals, while also helping them achieve their personal goals.</a:t>
            </a:r>
          </a:p>
          <a:p>
            <a:r>
              <a:rPr lang="en-US" dirty="0"/>
              <a:t>Good leadership connects individual goals with the </a:t>
            </a:r>
            <a:r>
              <a:rPr lang="en-US" dirty="0" err="1"/>
              <a:t>organisation’s</a:t>
            </a:r>
            <a:r>
              <a:rPr lang="en-US" dirty="0"/>
              <a:t> goals. When everyone works for the same purpose, results are better.</a:t>
            </a:r>
          </a:p>
          <a:p>
            <a:r>
              <a:rPr lang="en-US" dirty="0"/>
              <a:t>Leadership is a two-way relationship. Leaders must understand employees – their skills and needs. Employees must respect the leader and do their best. Both must cooperate.</a:t>
            </a:r>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44</a:t>
            </a:fld>
            <a:endParaRPr lang="en-IN"/>
          </a:p>
        </p:txBody>
      </p:sp>
    </p:spTree>
    <p:extLst>
      <p:ext uri="{BB962C8B-B14F-4D97-AF65-F5344CB8AC3E}">
        <p14:creationId xmlns:p14="http://schemas.microsoft.com/office/powerpoint/2010/main" val="3204214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emergencies, a strong leader can act immediately. This helps the </a:t>
            </a:r>
            <a:r>
              <a:rPr lang="en-US" dirty="0" err="1"/>
              <a:t>organisation</a:t>
            </a:r>
            <a:r>
              <a:rPr lang="en-US" dirty="0"/>
              <a:t> control problems quickly.</a:t>
            </a:r>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46</a:t>
            </a:fld>
            <a:endParaRPr lang="en-IN"/>
          </a:p>
        </p:txBody>
      </p:sp>
    </p:spTree>
    <p:extLst>
      <p:ext uri="{BB962C8B-B14F-4D97-AF65-F5344CB8AC3E}">
        <p14:creationId xmlns:p14="http://schemas.microsoft.com/office/powerpoint/2010/main" val="1944766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Free rein leadership gives </a:t>
            </a:r>
            <a:r>
              <a:rPr lang="en-US" b="1" dirty="0"/>
              <a:t>complete freedom</a:t>
            </a:r>
            <a:r>
              <a:rPr lang="en-US" dirty="0"/>
              <a:t>, which can lead to </a:t>
            </a:r>
            <a:r>
              <a:rPr lang="en-US" b="1" dirty="0"/>
              <a:t>creativity</a:t>
            </a:r>
            <a:r>
              <a:rPr lang="en-US" dirty="0"/>
              <a:t> but also </a:t>
            </a:r>
            <a:r>
              <a:rPr lang="en-US" b="1" dirty="0"/>
              <a:t>confusion</a:t>
            </a:r>
            <a:r>
              <a:rPr lang="en-US" dirty="0"/>
              <a:t> if people are not capable.</a:t>
            </a:r>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48</a:t>
            </a:fld>
            <a:endParaRPr lang="en-IN"/>
          </a:p>
        </p:txBody>
      </p:sp>
    </p:spTree>
    <p:extLst>
      <p:ext uri="{BB962C8B-B14F-4D97-AF65-F5344CB8AC3E}">
        <p14:creationId xmlns:p14="http://schemas.microsoft.com/office/powerpoint/2010/main" val="3237082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1) Inspiring </a:t>
            </a:r>
            <a:r>
              <a:rPr lang="en-US" dirty="0"/>
              <a:t>A leader should motivate and encourage people. When the leader is positive and enthusiastic, employees feel confident and work harder.</a:t>
            </a:r>
          </a:p>
          <a:p>
            <a:r>
              <a:rPr lang="en-US" b="1" dirty="0"/>
              <a:t>2) Problem-Solving Ability </a:t>
            </a:r>
            <a:r>
              <a:rPr lang="en-US" dirty="0"/>
              <a:t>A leader should understand problems properly and find the actual reason behind them. Instead of reacting emotionally, they should think logically and calmly.</a:t>
            </a:r>
          </a:p>
          <a:p>
            <a:r>
              <a:rPr lang="en-US" b="1" dirty="0"/>
              <a:t>3) Emotional Stability </a:t>
            </a:r>
            <a:r>
              <a:rPr lang="en-US" dirty="0"/>
              <a:t>Leaders should not lose their temper easily. They must stay calm during stress, handle success and failure maturely, and maintain balance.</a:t>
            </a:r>
          </a:p>
          <a:p>
            <a:r>
              <a:rPr lang="en-US" b="1" dirty="0"/>
              <a:t>4) Understanding Human </a:t>
            </a:r>
            <a:r>
              <a:rPr lang="en-US" b="1" dirty="0" err="1"/>
              <a:t>Behaviour</a:t>
            </a:r>
            <a:r>
              <a:rPr lang="en-US" b="1" dirty="0"/>
              <a:t> </a:t>
            </a:r>
            <a:r>
              <a:rPr lang="en-US" dirty="0"/>
              <a:t>A leader should know how employees feel, what they need, and how they behave. They should respect employees, support them, and appreciate their good work.</a:t>
            </a:r>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49</a:t>
            </a:fld>
            <a:endParaRPr lang="en-IN"/>
          </a:p>
        </p:txBody>
      </p:sp>
    </p:spTree>
    <p:extLst>
      <p:ext uri="{BB962C8B-B14F-4D97-AF65-F5344CB8AC3E}">
        <p14:creationId xmlns:p14="http://schemas.microsoft.com/office/powerpoint/2010/main" val="17115426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5) Risk-Taking Ability </a:t>
            </a:r>
            <a:r>
              <a:rPr lang="en-US" dirty="0"/>
              <a:t>Leaders should be ready to take smart risks. They should not fear failure, but learn from it and keep trying new ideas.</a:t>
            </a:r>
          </a:p>
          <a:p>
            <a:r>
              <a:rPr lang="en-US" b="1" dirty="0"/>
              <a:t>6) Commitment Towards </a:t>
            </a:r>
            <a:r>
              <a:rPr lang="en-US" b="1" dirty="0" err="1"/>
              <a:t>Organisational</a:t>
            </a:r>
            <a:r>
              <a:rPr lang="en-US" b="1" dirty="0"/>
              <a:t> Objectives </a:t>
            </a:r>
            <a:r>
              <a:rPr lang="en-US" dirty="0"/>
              <a:t>Leaders must be loyal and dedicated to the </a:t>
            </a:r>
            <a:r>
              <a:rPr lang="en-US" dirty="0" err="1"/>
              <a:t>organisation’s</a:t>
            </a:r>
            <a:r>
              <a:rPr lang="en-US" dirty="0"/>
              <a:t> goals. Their commitment encourages employees to work with the same attitude.</a:t>
            </a:r>
          </a:p>
          <a:p>
            <a:r>
              <a:rPr lang="en-US" b="1" dirty="0"/>
              <a:t>7) Intelligence </a:t>
            </a:r>
            <a:r>
              <a:rPr lang="en-US" dirty="0"/>
              <a:t>Leaders should have knowledge and mental ability to </a:t>
            </a:r>
            <a:r>
              <a:rPr lang="en-US" dirty="0" err="1"/>
              <a:t>analyse</a:t>
            </a:r>
            <a:r>
              <a:rPr lang="en-US" dirty="0"/>
              <a:t> situations, take good decisions, and solve problems quickly and effectively.</a:t>
            </a:r>
          </a:p>
          <a:p>
            <a:r>
              <a:rPr lang="en-US" b="1" dirty="0"/>
              <a:t>8) Good Physique </a:t>
            </a:r>
            <a:r>
              <a:rPr lang="en-US" dirty="0"/>
              <a:t>A leader should have good health and stamina, because leadership involves stress, long hours, and tough situations.</a:t>
            </a:r>
          </a:p>
          <a:p>
            <a:r>
              <a:rPr lang="en-US" b="1" dirty="0"/>
              <a:t>9) Prudence and Vision </a:t>
            </a:r>
            <a:r>
              <a:rPr lang="en-US" dirty="0"/>
              <a:t>Leaders must think about the future. They should be able to predict changes, generate new ideas, and plan for long-term success.</a:t>
            </a:r>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50</a:t>
            </a:fld>
            <a:endParaRPr lang="en-IN"/>
          </a:p>
        </p:txBody>
      </p:sp>
    </p:spTree>
    <p:extLst>
      <p:ext uri="{BB962C8B-B14F-4D97-AF65-F5344CB8AC3E}">
        <p14:creationId xmlns:p14="http://schemas.microsoft.com/office/powerpoint/2010/main" val="3030565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10) Responsibility </a:t>
            </a:r>
            <a:r>
              <a:rPr lang="en-US" dirty="0"/>
              <a:t>A leader must take responsibility for success and failure. They should not blame others when things go wrong.</a:t>
            </a:r>
          </a:p>
          <a:p>
            <a:r>
              <a:rPr lang="en-US" b="1" dirty="0"/>
              <a:t>11) Trustworthy </a:t>
            </a:r>
            <a:r>
              <a:rPr lang="en-US" dirty="0"/>
              <a:t>Employees should trust their leader. Trust is built when the leader is honest, ethical, keeps promises, and does what they say.</a:t>
            </a:r>
          </a:p>
          <a:p>
            <a:r>
              <a:rPr lang="en-US" b="1" dirty="0"/>
              <a:t>12) Enthusiastic </a:t>
            </a:r>
            <a:r>
              <a:rPr lang="en-US" dirty="0"/>
              <a:t>A leader must show energy and excitement towards work. When the leader is enthusiastic, employees also feel motivated and active.</a:t>
            </a:r>
          </a:p>
          <a:p>
            <a:r>
              <a:rPr lang="en-US" b="1" dirty="0"/>
              <a:t>13) Confident </a:t>
            </a:r>
            <a:r>
              <a:rPr lang="en-US" dirty="0"/>
              <a:t>Leaders should believe in their own skills and decisions. Confidence helps employees trust the leader and follow them willingly.</a:t>
            </a:r>
          </a:p>
          <a:p>
            <a:r>
              <a:rPr lang="en-US" b="1" dirty="0"/>
              <a:t>14) Systematic in Doing Things </a:t>
            </a:r>
            <a:r>
              <a:rPr lang="en-US" dirty="0"/>
              <a:t>Leaders should handle tasks in an </a:t>
            </a:r>
            <a:r>
              <a:rPr lang="en-US" dirty="0" err="1"/>
              <a:t>organised</a:t>
            </a:r>
            <a:r>
              <a:rPr lang="en-US" dirty="0"/>
              <a:t> and planned manner, especially during problems. A systematic approach gives confidence to the team.</a:t>
            </a:r>
          </a:p>
          <a:p>
            <a:r>
              <a:rPr lang="en-US" b="1" dirty="0"/>
              <a:t>15) Tolerance </a:t>
            </a:r>
            <a:r>
              <a:rPr lang="en-US" dirty="0"/>
              <a:t>Leaders should be patient and calm, even when there are mistakes, delays, or difficulties. Tolerance helps in maintaining a positive work environment.</a:t>
            </a:r>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51</a:t>
            </a:fld>
            <a:endParaRPr lang="en-IN"/>
          </a:p>
        </p:txBody>
      </p:sp>
    </p:spTree>
    <p:extLst>
      <p:ext uri="{BB962C8B-B14F-4D97-AF65-F5344CB8AC3E}">
        <p14:creationId xmlns:p14="http://schemas.microsoft.com/office/powerpoint/2010/main" val="38316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 Aligning People </a:t>
            </a:r>
            <a:r>
              <a:rPr lang="en-US" dirty="0"/>
              <a:t>This means </a:t>
            </a:r>
            <a:r>
              <a:rPr lang="en-US" b="1" dirty="0"/>
              <a:t>bringing everyone together on the same track</a:t>
            </a:r>
            <a:r>
              <a:rPr lang="en-US" dirty="0"/>
              <a:t>. The leader makes sure that all team members: Understand the goals Agree with the plan Work in the same direction The leader reduces conflicts and ensures that people cooperate rather than work separately. As a result, </a:t>
            </a:r>
            <a:r>
              <a:rPr lang="en-US" b="1" dirty="0"/>
              <a:t>the team becomes more organized, motivated, and focused on a shared purpose</a:t>
            </a:r>
            <a:r>
              <a:rPr lang="en-US" dirty="0"/>
              <a:t>.</a:t>
            </a:r>
          </a:p>
          <a:p>
            <a:r>
              <a:rPr lang="en-US" b="1" dirty="0"/>
              <a:t>ii) Building Cooperation and Collaboration </a:t>
            </a:r>
            <a:r>
              <a:rPr lang="en-US" dirty="0"/>
              <a:t>n this point, the leader </a:t>
            </a:r>
            <a:r>
              <a:rPr lang="en-US" b="1" dirty="0"/>
              <a:t>encourages teamwork and unity</a:t>
            </a:r>
            <a:r>
              <a:rPr lang="en-US" dirty="0"/>
              <a:t>. They create an environment where: People help each other Ideas are shared openly Team members feel respected and valued Everyone works together to solve problems</a:t>
            </a:r>
          </a:p>
          <a:p>
            <a:r>
              <a:rPr lang="en-US" dirty="0"/>
              <a:t>The leader also promotes a culture where the group </a:t>
            </a:r>
            <a:r>
              <a:rPr lang="en-US" b="1" dirty="0"/>
              <a:t>learns together, improves continuously, and supports each other</a:t>
            </a:r>
            <a:r>
              <a:rPr lang="en-US" dirty="0"/>
              <a:t>, instead of working individually.</a:t>
            </a:r>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53</a:t>
            </a:fld>
            <a:endParaRPr lang="en-IN"/>
          </a:p>
        </p:txBody>
      </p:sp>
    </p:spTree>
    <p:extLst>
      <p:ext uri="{BB962C8B-B14F-4D97-AF65-F5344CB8AC3E}">
        <p14:creationId xmlns:p14="http://schemas.microsoft.com/office/powerpoint/2010/main" val="3450623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56</a:t>
            </a:fld>
            <a:endParaRPr lang="en-IN"/>
          </a:p>
        </p:txBody>
      </p:sp>
    </p:spTree>
    <p:extLst>
      <p:ext uri="{BB962C8B-B14F-4D97-AF65-F5344CB8AC3E}">
        <p14:creationId xmlns:p14="http://schemas.microsoft.com/office/powerpoint/2010/main" val="2085322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Initiating structure-task oriented structure, leaders decide how task will be performed, </a:t>
            </a:r>
            <a:r>
              <a:rPr lang="en-US" dirty="0" err="1"/>
              <a:t>leadres</a:t>
            </a:r>
            <a:r>
              <a:rPr lang="en-US" dirty="0"/>
              <a:t> decide roles of group members</a:t>
            </a:r>
          </a:p>
          <a:p>
            <a:r>
              <a:rPr lang="en-US" dirty="0"/>
              <a:t>Consideration- relationship oriented, leaders work for the welfare of their team members</a:t>
            </a:r>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66</a:t>
            </a:fld>
            <a:endParaRPr lang="en-IN"/>
          </a:p>
        </p:txBody>
      </p:sp>
    </p:spTree>
    <p:extLst>
      <p:ext uri="{BB962C8B-B14F-4D97-AF65-F5344CB8AC3E}">
        <p14:creationId xmlns:p14="http://schemas.microsoft.com/office/powerpoint/2010/main" val="2930399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r>
              <a:rPr lang="en-US" dirty="0"/>
              <a:t>Present in all parts </a:t>
            </a:r>
            <a:r>
              <a:rPr lang="en-US"/>
              <a:t>of something</a:t>
            </a:r>
            <a:endParaRPr lang="en-IN"/>
          </a:p>
        </p:txBody>
      </p:sp>
      <p:sp>
        <p:nvSpPr>
          <p:cNvPr id="4" name="Slide Number Placeholder 3"/>
          <p:cNvSpPr>
            <a:spLocks noGrp="1"/>
          </p:cNvSpPr>
          <p:nvPr>
            <p:ph type="sldNum" sz="quarter" idx="5"/>
          </p:nvPr>
        </p:nvSpPr>
        <p:spPr/>
        <p:txBody>
          <a:bodyPr/>
          <a:lstStyle/>
          <a:p>
            <a:fld id="{241B8F7B-3050-476C-9872-A4BFE4026E60}" type="slidenum">
              <a:rPr lang="en-IN" smtClean="0"/>
              <a:t>7</a:t>
            </a:fld>
            <a:endParaRPr lang="en-IN"/>
          </a:p>
        </p:txBody>
      </p:sp>
    </p:spTree>
    <p:extLst>
      <p:ext uri="{BB962C8B-B14F-4D97-AF65-F5344CB8AC3E}">
        <p14:creationId xmlns:p14="http://schemas.microsoft.com/office/powerpoint/2010/main" val="1968794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68</a:t>
            </a:fld>
            <a:endParaRPr lang="en-IN"/>
          </a:p>
        </p:txBody>
      </p:sp>
    </p:spTree>
    <p:extLst>
      <p:ext uri="{BB962C8B-B14F-4D97-AF65-F5344CB8AC3E}">
        <p14:creationId xmlns:p14="http://schemas.microsoft.com/office/powerpoint/2010/main" val="1845777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8</a:t>
            </a:fld>
            <a:endParaRPr lang="en-IN"/>
          </a:p>
        </p:txBody>
      </p:sp>
    </p:spTree>
    <p:extLst>
      <p:ext uri="{BB962C8B-B14F-4D97-AF65-F5344CB8AC3E}">
        <p14:creationId xmlns:p14="http://schemas.microsoft.com/office/powerpoint/2010/main" val="1940575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13</a:t>
            </a:fld>
            <a:endParaRPr lang="en-IN"/>
          </a:p>
        </p:txBody>
      </p:sp>
    </p:spTree>
    <p:extLst>
      <p:ext uri="{BB962C8B-B14F-4D97-AF65-F5344CB8AC3E}">
        <p14:creationId xmlns:p14="http://schemas.microsoft.com/office/powerpoint/2010/main" val="3687323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US" dirty="0"/>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20</a:t>
            </a:fld>
            <a:endParaRPr lang="en-IN"/>
          </a:p>
        </p:txBody>
      </p:sp>
    </p:spTree>
    <p:extLst>
      <p:ext uri="{BB962C8B-B14F-4D97-AF65-F5344CB8AC3E}">
        <p14:creationId xmlns:p14="http://schemas.microsoft.com/office/powerpoint/2010/main" val="3593133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25</a:t>
            </a:fld>
            <a:endParaRPr lang="en-IN"/>
          </a:p>
        </p:txBody>
      </p:sp>
    </p:spTree>
    <p:extLst>
      <p:ext uri="{BB962C8B-B14F-4D97-AF65-F5344CB8AC3E}">
        <p14:creationId xmlns:p14="http://schemas.microsoft.com/office/powerpoint/2010/main" val="2451530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32</a:t>
            </a:fld>
            <a:endParaRPr lang="en-IN"/>
          </a:p>
        </p:txBody>
      </p:sp>
    </p:spTree>
    <p:extLst>
      <p:ext uri="{BB962C8B-B14F-4D97-AF65-F5344CB8AC3E}">
        <p14:creationId xmlns:p14="http://schemas.microsoft.com/office/powerpoint/2010/main" val="3318542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39</a:t>
            </a:fld>
            <a:endParaRPr lang="en-IN"/>
          </a:p>
        </p:txBody>
      </p:sp>
    </p:spTree>
    <p:extLst>
      <p:ext uri="{BB962C8B-B14F-4D97-AF65-F5344CB8AC3E}">
        <p14:creationId xmlns:p14="http://schemas.microsoft.com/office/powerpoint/2010/main" val="2060726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Leadership is influencing and motivating people. A leader guides, supports, and encourages employees. Good leadership improves confidence and performance. It happens everywhere, not just in business.</a:t>
            </a:r>
          </a:p>
          <a:p>
            <a:endParaRPr lang="en-IN" dirty="0"/>
          </a:p>
        </p:txBody>
      </p:sp>
      <p:sp>
        <p:nvSpPr>
          <p:cNvPr id="4" name="Slide Number Placeholder 3"/>
          <p:cNvSpPr>
            <a:spLocks noGrp="1"/>
          </p:cNvSpPr>
          <p:nvPr>
            <p:ph type="sldNum" sz="quarter" idx="5"/>
          </p:nvPr>
        </p:nvSpPr>
        <p:spPr/>
        <p:txBody>
          <a:bodyPr/>
          <a:lstStyle/>
          <a:p>
            <a:fld id="{241B8F7B-3050-476C-9872-A4BFE4026E60}" type="slidenum">
              <a:rPr lang="en-IN" smtClean="0"/>
              <a:t>42</a:t>
            </a:fld>
            <a:endParaRPr lang="en-IN"/>
          </a:p>
        </p:txBody>
      </p:sp>
    </p:spTree>
    <p:extLst>
      <p:ext uri="{BB962C8B-B14F-4D97-AF65-F5344CB8AC3E}">
        <p14:creationId xmlns:p14="http://schemas.microsoft.com/office/powerpoint/2010/main" val="3069999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42667-424C-52FA-BB10-10F8BC35E8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0D16CAC6-C851-3127-DCAD-901C70B044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DC608220-F5F4-EB58-2563-C90A4AAAC00E}"/>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5" name="Footer Placeholder 4">
            <a:extLst>
              <a:ext uri="{FF2B5EF4-FFF2-40B4-BE49-F238E27FC236}">
                <a16:creationId xmlns:a16="http://schemas.microsoft.com/office/drawing/2014/main" id="{83644A2A-1F4B-3077-6E97-55CFE2E0D73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A02BEDB-AB10-A39C-D933-76E714F3BA88}"/>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831480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72F69-17AE-9A7E-A429-F052FBC6476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0B50965-C90C-6936-3C0B-C85EFBDB3B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1C955CA-C938-8A8A-41D8-E82BB9D46F2D}"/>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5" name="Footer Placeholder 4">
            <a:extLst>
              <a:ext uri="{FF2B5EF4-FFF2-40B4-BE49-F238E27FC236}">
                <a16:creationId xmlns:a16="http://schemas.microsoft.com/office/drawing/2014/main" id="{86768B91-18B8-ADA0-5AAB-11FA52E7BDB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01E62A6-1799-0EAB-7BD3-61816D2B4D6C}"/>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4035417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43FD9E-DDDD-C29F-6ECE-DCDA5DBB69A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E62A193-3DE7-09F2-BD71-FCD41E89F05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1E926AD-9C92-AAE2-0946-681A67B6BDBA}"/>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5" name="Footer Placeholder 4">
            <a:extLst>
              <a:ext uri="{FF2B5EF4-FFF2-40B4-BE49-F238E27FC236}">
                <a16:creationId xmlns:a16="http://schemas.microsoft.com/office/drawing/2014/main" id="{67D3B874-A85A-AE3B-2602-269EF014CF3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78D6761-DB60-BE39-67C1-733F091AACAA}"/>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2766396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964AD-D61E-0CB4-1338-280469E5ADA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780D46E-5A50-A35A-2E0E-EA014A0A519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4AFB955-3592-39AC-2AD2-9A393839CD64}"/>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5" name="Footer Placeholder 4">
            <a:extLst>
              <a:ext uri="{FF2B5EF4-FFF2-40B4-BE49-F238E27FC236}">
                <a16:creationId xmlns:a16="http://schemas.microsoft.com/office/drawing/2014/main" id="{A555F72B-6A22-AF4E-C180-47FB98E7AFE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44FA036-7EE7-48A6-B14F-4B80B822B649}"/>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2495258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785A6-7005-6C18-5F00-4A2C0592F3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94A8F08-8BAA-E056-0FA8-D99F8EAA62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3813F6-E677-9094-29FA-76085A15D5AA}"/>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5" name="Footer Placeholder 4">
            <a:extLst>
              <a:ext uri="{FF2B5EF4-FFF2-40B4-BE49-F238E27FC236}">
                <a16:creationId xmlns:a16="http://schemas.microsoft.com/office/drawing/2014/main" id="{D1F1AD3B-0DFD-BAC7-B395-28D5EE1704D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A568957-28E3-832F-9DE0-6F97D856A443}"/>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3972371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B215C-975D-9A3B-5291-8673AB719A6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EFA1E73-B35E-C652-FABD-1DDFBB6496C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1BCCCF4C-D840-EEBB-818B-554714D9E24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02063DE-3098-1A61-D3BE-766E8A50BE7B}"/>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6" name="Footer Placeholder 5">
            <a:extLst>
              <a:ext uri="{FF2B5EF4-FFF2-40B4-BE49-F238E27FC236}">
                <a16:creationId xmlns:a16="http://schemas.microsoft.com/office/drawing/2014/main" id="{0DC4C54C-F722-288B-73E7-46BBB361D89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D7B48C0-0618-008D-B40A-76CD47243C16}"/>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2941598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4C21F-7998-0770-3B73-ECEB32508AD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10E63E9-35E2-AC69-2A2A-98796ED726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833D6A5-3EC9-842C-A66C-9C7C674242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D480FD5A-5426-E222-84AD-41DA329FA7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36D6C9-6A1F-E369-7C3E-102C33E0E72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0CF0888D-57CA-DE12-9D9B-9CD23AB02B6B}"/>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8" name="Footer Placeholder 7">
            <a:extLst>
              <a:ext uri="{FF2B5EF4-FFF2-40B4-BE49-F238E27FC236}">
                <a16:creationId xmlns:a16="http://schemas.microsoft.com/office/drawing/2014/main" id="{ADCB3FA5-F1FA-ECAB-D7A1-6CAEF65E25DF}"/>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5064FBF2-6A01-E450-43C7-69861B244468}"/>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554222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3444D-E5B6-A092-D463-BF725ECC26B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043EE2C9-5154-546E-980E-1AE6CEB6070D}"/>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4" name="Footer Placeholder 3">
            <a:extLst>
              <a:ext uri="{FF2B5EF4-FFF2-40B4-BE49-F238E27FC236}">
                <a16:creationId xmlns:a16="http://schemas.microsoft.com/office/drawing/2014/main" id="{AAE4AB68-069B-3E24-7A77-8B68AB10FB0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F38BD175-D603-29A6-C30F-3A0DD1C17ECA}"/>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2512916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4F6237-B2F3-A987-8A6E-FE283289AE42}"/>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3" name="Footer Placeholder 2">
            <a:extLst>
              <a:ext uri="{FF2B5EF4-FFF2-40B4-BE49-F238E27FC236}">
                <a16:creationId xmlns:a16="http://schemas.microsoft.com/office/drawing/2014/main" id="{693115B4-206B-16EA-74FB-F4B43C00B2B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D1859E07-492C-E13A-0506-CBD47A4DC624}"/>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3638971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D2CE1-D84A-7370-0A80-CA62D4F761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0884446F-26D7-CC98-5527-AF565A9691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A402113-7E59-F3C6-3754-A28E0343F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B8DC9A-77C9-A31A-09A9-1094CF537D5C}"/>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6" name="Footer Placeholder 5">
            <a:extLst>
              <a:ext uri="{FF2B5EF4-FFF2-40B4-BE49-F238E27FC236}">
                <a16:creationId xmlns:a16="http://schemas.microsoft.com/office/drawing/2014/main" id="{EB536877-7724-39DA-50A7-3ED401FFCDE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A91123F-168E-F429-03F1-6FF40B523412}"/>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3165956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2B548-EDBA-1931-7769-07895C55C7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BA3B85BA-D9C1-0503-7040-80670AD2B5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90A595DC-0717-407F-BCDE-CE5BC1E15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D05A04-52B6-3A47-B122-690557951AA1}"/>
              </a:ext>
            </a:extLst>
          </p:cNvPr>
          <p:cNvSpPr>
            <a:spLocks noGrp="1"/>
          </p:cNvSpPr>
          <p:nvPr>
            <p:ph type="dt" sz="half" idx="10"/>
          </p:nvPr>
        </p:nvSpPr>
        <p:spPr/>
        <p:txBody>
          <a:bodyPr/>
          <a:lstStyle/>
          <a:p>
            <a:fld id="{99284598-E1EE-4C3E-BBC4-39D322CC27DB}" type="datetimeFigureOut">
              <a:rPr lang="en-IN" smtClean="0"/>
              <a:t>08-12-2025</a:t>
            </a:fld>
            <a:endParaRPr lang="en-IN"/>
          </a:p>
        </p:txBody>
      </p:sp>
      <p:sp>
        <p:nvSpPr>
          <p:cNvPr id="6" name="Footer Placeholder 5">
            <a:extLst>
              <a:ext uri="{FF2B5EF4-FFF2-40B4-BE49-F238E27FC236}">
                <a16:creationId xmlns:a16="http://schemas.microsoft.com/office/drawing/2014/main" id="{F0A5458B-7F28-21F1-8EFB-F19959B5A79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1579E27-0F38-E0F5-D85C-709FC8A561B7}"/>
              </a:ext>
            </a:extLst>
          </p:cNvPr>
          <p:cNvSpPr>
            <a:spLocks noGrp="1"/>
          </p:cNvSpPr>
          <p:nvPr>
            <p:ph type="sldNum" sz="quarter" idx="12"/>
          </p:nvPr>
        </p:nvSpPr>
        <p:spPr/>
        <p:txBody>
          <a:bodyPr/>
          <a:lstStyle/>
          <a:p>
            <a:fld id="{F71762BE-C13D-4CB6-A867-A5D05EBCBAE3}" type="slidenum">
              <a:rPr lang="en-IN" smtClean="0"/>
              <a:t>‹#›</a:t>
            </a:fld>
            <a:endParaRPr lang="en-IN"/>
          </a:p>
        </p:txBody>
      </p:sp>
    </p:spTree>
    <p:extLst>
      <p:ext uri="{BB962C8B-B14F-4D97-AF65-F5344CB8AC3E}">
        <p14:creationId xmlns:p14="http://schemas.microsoft.com/office/powerpoint/2010/main" val="2147010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C10860-90F4-35AE-0C8E-667D10AB56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9548964-F3DF-7594-A233-5334E224C7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24FE831-D64D-2435-F4C5-9D10F53D79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284598-E1EE-4C3E-BBC4-39D322CC27DB}" type="datetimeFigureOut">
              <a:rPr lang="en-IN" smtClean="0"/>
              <a:t>08-12-2025</a:t>
            </a:fld>
            <a:endParaRPr lang="en-IN"/>
          </a:p>
        </p:txBody>
      </p:sp>
      <p:sp>
        <p:nvSpPr>
          <p:cNvPr id="5" name="Footer Placeholder 4">
            <a:extLst>
              <a:ext uri="{FF2B5EF4-FFF2-40B4-BE49-F238E27FC236}">
                <a16:creationId xmlns:a16="http://schemas.microsoft.com/office/drawing/2014/main" id="{84B66AF3-C920-08B1-2184-7AA8FA716E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E49D67E1-456D-17BA-8A3E-7F3364F0C3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1762BE-C13D-4CB6-A867-A5D05EBCBAE3}" type="slidenum">
              <a:rPr lang="en-IN" smtClean="0"/>
              <a:t>‹#›</a:t>
            </a:fld>
            <a:endParaRPr lang="en-IN"/>
          </a:p>
        </p:txBody>
      </p:sp>
      <p:pic>
        <p:nvPicPr>
          <p:cNvPr id="8" name="Picture 7">
            <a:extLst>
              <a:ext uri="{FF2B5EF4-FFF2-40B4-BE49-F238E27FC236}">
                <a16:creationId xmlns:a16="http://schemas.microsoft.com/office/drawing/2014/main" id="{47A3E0F0-6552-4485-D065-E594D9DFD74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9525"/>
            <a:ext cx="12192000" cy="1276350"/>
          </a:xfrm>
          <a:prstGeom prst="rect">
            <a:avLst/>
          </a:prstGeom>
        </p:spPr>
      </p:pic>
    </p:spTree>
    <p:extLst>
      <p:ext uri="{BB962C8B-B14F-4D97-AF65-F5344CB8AC3E}">
        <p14:creationId xmlns:p14="http://schemas.microsoft.com/office/powerpoint/2010/main" val="1642752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6A3C6D-3C59-F5CD-8A08-334CCEC3D5A7}"/>
              </a:ext>
            </a:extLst>
          </p:cNvPr>
          <p:cNvSpPr>
            <a:spLocks noGrp="1"/>
          </p:cNvSpPr>
          <p:nvPr>
            <p:ph type="subTitle" idx="1"/>
          </p:nvPr>
        </p:nvSpPr>
        <p:spPr>
          <a:xfrm>
            <a:off x="1524000" y="1554480"/>
            <a:ext cx="9144000" cy="4704080"/>
          </a:xfrm>
        </p:spPr>
        <p:txBody>
          <a:bodyPr>
            <a:normAutofit fontScale="92500" lnSpcReduction="10000"/>
          </a:bodyPr>
          <a:lstStyle/>
          <a:p>
            <a:r>
              <a:rPr lang="en-US" sz="2200" b="1" dirty="0">
                <a:latin typeface="Times New Roman" panose="02020603050405020304" pitchFamily="18" charset="0"/>
                <a:cs typeface="Times New Roman" panose="02020603050405020304" pitchFamily="18" charset="0"/>
              </a:rPr>
              <a:t>MANAGEMENT &amp;</a:t>
            </a:r>
          </a:p>
          <a:p>
            <a:r>
              <a:rPr lang="en-US" sz="2200" b="1" dirty="0">
                <a:latin typeface="Times New Roman" panose="02020603050405020304" pitchFamily="18" charset="0"/>
                <a:cs typeface="Times New Roman" panose="02020603050405020304" pitchFamily="18" charset="0"/>
              </a:rPr>
              <a:t> ORGANISATIONAL BEHAVIOUR</a:t>
            </a:r>
          </a:p>
          <a:p>
            <a:endParaRPr lang="en-US" sz="2200" b="1" dirty="0">
              <a:latin typeface="Times New Roman" panose="02020603050405020304" pitchFamily="18" charset="0"/>
              <a:cs typeface="Times New Roman" panose="02020603050405020304" pitchFamily="18" charset="0"/>
            </a:endParaRPr>
          </a:p>
          <a:p>
            <a:r>
              <a:rPr lang="en-US" sz="2200" b="1" dirty="0">
                <a:latin typeface="Times New Roman" panose="02020603050405020304" pitchFamily="18" charset="0"/>
                <a:cs typeface="Times New Roman" panose="02020603050405020304" pitchFamily="18" charset="0"/>
              </a:rPr>
              <a:t>SUBJECT CODE – MBA101</a:t>
            </a:r>
          </a:p>
          <a:p>
            <a:endParaRPr lang="en-US" sz="2200" b="1" dirty="0">
              <a:latin typeface="Times New Roman" panose="02020603050405020304" pitchFamily="18" charset="0"/>
              <a:cs typeface="Times New Roman" panose="02020603050405020304" pitchFamily="18" charset="0"/>
            </a:endParaRPr>
          </a:p>
          <a:p>
            <a:r>
              <a:rPr lang="en-US" sz="2200" b="1" dirty="0">
                <a:latin typeface="Times New Roman" panose="02020603050405020304" pitchFamily="18" charset="0"/>
                <a:cs typeface="Times New Roman" panose="02020603050405020304" pitchFamily="18" charset="0"/>
              </a:rPr>
              <a:t>MODULE-2</a:t>
            </a:r>
          </a:p>
          <a:p>
            <a:pPr>
              <a:lnSpc>
                <a:spcPct val="100000"/>
              </a:lnSpc>
            </a:pPr>
            <a:r>
              <a:rPr lang="en-US" sz="2200" b="1" dirty="0">
                <a:latin typeface="Times New Roman" panose="02020603050405020304" pitchFamily="18" charset="0"/>
                <a:cs typeface="Times New Roman" panose="02020603050405020304" pitchFamily="18" charset="0"/>
              </a:rPr>
              <a:t>PLANNING, ORGANISING, LEADING &amp; CONTROLLING</a:t>
            </a:r>
          </a:p>
          <a:p>
            <a:pPr>
              <a:lnSpc>
                <a:spcPct val="100000"/>
              </a:lnSpc>
            </a:pPr>
            <a:endParaRPr lang="en-US" sz="2200" b="1" dirty="0">
              <a:latin typeface="Times New Roman" panose="02020603050405020304" pitchFamily="18" charset="0"/>
              <a:cs typeface="Times New Roman" panose="02020603050405020304" pitchFamily="18" charset="0"/>
            </a:endParaRPr>
          </a:p>
          <a:p>
            <a:pPr>
              <a:lnSpc>
                <a:spcPct val="100000"/>
              </a:lnSpc>
            </a:pPr>
            <a:r>
              <a:rPr lang="en-US" sz="2200" b="1" dirty="0">
                <a:latin typeface="Times New Roman" panose="02020603050405020304" pitchFamily="18" charset="0"/>
                <a:cs typeface="Times New Roman" panose="02020603050405020304" pitchFamily="18" charset="0"/>
              </a:rPr>
              <a:t>BY</a:t>
            </a:r>
          </a:p>
          <a:p>
            <a:pPr>
              <a:lnSpc>
                <a:spcPct val="100000"/>
              </a:lnSpc>
            </a:pPr>
            <a:endParaRPr lang="en-US" sz="2200" b="1" dirty="0">
              <a:latin typeface="Times New Roman" panose="02020603050405020304" pitchFamily="18" charset="0"/>
              <a:cs typeface="Times New Roman" panose="02020603050405020304" pitchFamily="18" charset="0"/>
            </a:endParaRPr>
          </a:p>
          <a:p>
            <a:pPr>
              <a:lnSpc>
                <a:spcPct val="100000"/>
              </a:lnSpc>
            </a:pPr>
            <a:r>
              <a:rPr lang="en-US" sz="2200" b="1" dirty="0">
                <a:latin typeface="Times New Roman" panose="02020603050405020304" pitchFamily="18" charset="0"/>
                <a:cs typeface="Times New Roman" panose="02020603050405020304" pitchFamily="18" charset="0"/>
              </a:rPr>
              <a:t>PALLAVI</a:t>
            </a:r>
          </a:p>
          <a:p>
            <a:pPr>
              <a:lnSpc>
                <a:spcPct val="100000"/>
              </a:lnSpc>
            </a:pPr>
            <a:r>
              <a:rPr lang="en-US" sz="2200" b="1" dirty="0">
                <a:latin typeface="Times New Roman" panose="02020603050405020304" pitchFamily="18" charset="0"/>
                <a:cs typeface="Times New Roman" panose="02020603050405020304" pitchFamily="18" charset="0"/>
              </a:rPr>
              <a:t>ASSISTANT PROFESSOR</a:t>
            </a:r>
          </a:p>
          <a:p>
            <a:endParaRPr lang="en-IN" dirty="0"/>
          </a:p>
        </p:txBody>
      </p:sp>
    </p:spTree>
    <p:extLst>
      <p:ext uri="{BB962C8B-B14F-4D97-AF65-F5344CB8AC3E}">
        <p14:creationId xmlns:p14="http://schemas.microsoft.com/office/powerpoint/2010/main" val="3931071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4DE7E3-8B49-1A35-307B-91750F9F82B4}"/>
              </a:ext>
            </a:extLst>
          </p:cNvPr>
          <p:cNvSpPr>
            <a:spLocks noGrp="1"/>
          </p:cNvSpPr>
          <p:nvPr>
            <p:ph idx="1"/>
          </p:nvPr>
        </p:nvSpPr>
        <p:spPr>
          <a:xfrm>
            <a:off x="838200" y="2130425"/>
            <a:ext cx="10515600" cy="3877085"/>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4. Evaluating Alternative Courses: </a:t>
            </a:r>
            <a:r>
              <a:rPr lang="en-US" sz="2000" dirty="0">
                <a:latin typeface="Times New Roman" panose="02020603050405020304" pitchFamily="18" charset="0"/>
                <a:cs typeface="Times New Roman" panose="02020603050405020304" pitchFamily="18" charset="0"/>
              </a:rPr>
              <a:t>In this step, each alternative is carefully studied. Managers compare alternatives in terms of cost, risk, resources, profits, and suitability. This helps to find out which option is most feasible and beneficial.</a:t>
            </a:r>
          </a:p>
          <a:p>
            <a:pPr marL="0" indent="0">
              <a:buNone/>
            </a:pPr>
            <a:r>
              <a:rPr lang="en-US" sz="2000" dirty="0">
                <a:latin typeface="Times New Roman" panose="02020603050405020304" pitchFamily="18" charset="0"/>
                <a:cs typeface="Times New Roman" panose="02020603050405020304" pitchFamily="18" charset="0"/>
              </a:rPr>
              <a:t>Example: Checking whether launching a new product or entering a new market will give higher profit with less risk.</a:t>
            </a:r>
          </a:p>
          <a:p>
            <a:pPr marL="0" indent="0">
              <a:buNone/>
            </a:pPr>
            <a:r>
              <a:rPr lang="en-US" sz="2000" b="1" dirty="0">
                <a:latin typeface="Times New Roman" panose="02020603050405020304" pitchFamily="18" charset="0"/>
                <a:cs typeface="Times New Roman" panose="02020603050405020304" pitchFamily="18" charset="0"/>
              </a:rPr>
              <a:t>5. Selecting the Best Alternative: </a:t>
            </a:r>
            <a:r>
              <a:rPr lang="en-US" sz="2000" dirty="0">
                <a:latin typeface="Times New Roman" panose="02020603050405020304" pitchFamily="18" charset="0"/>
                <a:cs typeface="Times New Roman" panose="02020603050405020304" pitchFamily="18" charset="0"/>
              </a:rPr>
              <a:t>After evaluation, the most suitable alternative is selected. This becomes the final plan. The selected alternative should achieve objectives with maximum benefit and minimum risk.</a:t>
            </a:r>
          </a:p>
          <a:p>
            <a:pPr marL="0" indent="0">
              <a:buNone/>
            </a:pPr>
            <a:r>
              <a:rPr lang="en-US" sz="2000" dirty="0">
                <a:latin typeface="Times New Roman" panose="02020603050405020304" pitchFamily="18" charset="0"/>
                <a:cs typeface="Times New Roman" panose="02020603050405020304" pitchFamily="18" charset="0"/>
              </a:rPr>
              <a:t>Example: After analysis, the company decides to launch a new product because customer demand is high and expected profit is good.</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dirty="0"/>
          </a:p>
          <a:p>
            <a:pPr marL="0" indent="0">
              <a:buNone/>
            </a:pPr>
            <a:endParaRPr lang="en-IN" dirty="0"/>
          </a:p>
        </p:txBody>
      </p:sp>
    </p:spTree>
    <p:extLst>
      <p:ext uri="{BB962C8B-B14F-4D97-AF65-F5344CB8AC3E}">
        <p14:creationId xmlns:p14="http://schemas.microsoft.com/office/powerpoint/2010/main" val="698354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85BED6-B174-17BB-3F0A-F0BEDFF07023}"/>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6. Implementing the Plan: </a:t>
            </a:r>
            <a:r>
              <a:rPr lang="en-US" sz="2000" dirty="0">
                <a:latin typeface="Times New Roman" panose="02020603050405020304" pitchFamily="18" charset="0"/>
                <a:cs typeface="Times New Roman" panose="02020603050405020304" pitchFamily="18" charset="0"/>
              </a:rPr>
              <a:t>In this step, the plan is put into action. This includes:</a:t>
            </a:r>
          </a:p>
          <a:p>
            <a:r>
              <a:rPr lang="en-US" sz="2000" dirty="0">
                <a:latin typeface="Times New Roman" panose="02020603050405020304" pitchFamily="18" charset="0"/>
                <a:cs typeface="Times New Roman" panose="02020603050405020304" pitchFamily="18" charset="0"/>
              </a:rPr>
              <a:t>assigning duties and responsibilities,</a:t>
            </a:r>
          </a:p>
          <a:p>
            <a:r>
              <a:rPr lang="en-US" sz="2000" dirty="0">
                <a:latin typeface="Times New Roman" panose="02020603050405020304" pitchFamily="18" charset="0"/>
                <a:cs typeface="Times New Roman" panose="02020603050405020304" pitchFamily="18" charset="0"/>
              </a:rPr>
              <a:t>allocating resources (money, manpower, machines, materials),</a:t>
            </a:r>
          </a:p>
          <a:p>
            <a:r>
              <a:rPr lang="en-US" sz="2000" dirty="0">
                <a:latin typeface="Times New Roman" panose="02020603050405020304" pitchFamily="18" charset="0"/>
                <a:cs typeface="Times New Roman" panose="02020603050405020304" pitchFamily="18" charset="0"/>
              </a:rPr>
              <a:t>and communicating the plan to all employees.</a:t>
            </a:r>
          </a:p>
          <a:p>
            <a:pPr marL="0" indent="0">
              <a:buNone/>
            </a:pPr>
            <a:r>
              <a:rPr lang="en-US" sz="2000" dirty="0">
                <a:latin typeface="Times New Roman" panose="02020603050405020304" pitchFamily="18" charset="0"/>
                <a:cs typeface="Times New Roman" panose="02020603050405020304" pitchFamily="18" charset="0"/>
              </a:rPr>
              <a:t>Example: Starting production of the new product, arranging raw materials, fixing price, and launching marketing campaigns.</a:t>
            </a:r>
          </a:p>
          <a:p>
            <a:pPr marL="0" indent="0">
              <a:buNone/>
            </a:pPr>
            <a:r>
              <a:rPr lang="en-US" sz="2000" b="1" dirty="0">
                <a:latin typeface="Times New Roman" panose="02020603050405020304" pitchFamily="18" charset="0"/>
                <a:cs typeface="Times New Roman" panose="02020603050405020304" pitchFamily="18" charset="0"/>
              </a:rPr>
              <a:t>7. Follow-up Action (Monitoring and Review): </a:t>
            </a:r>
            <a:r>
              <a:rPr lang="en-US" sz="2000" dirty="0">
                <a:latin typeface="Times New Roman" panose="02020603050405020304" pitchFamily="18" charset="0"/>
                <a:cs typeface="Times New Roman" panose="02020603050405020304" pitchFamily="18" charset="0"/>
              </a:rPr>
              <a:t>Planning does not end with implementation. Managers must continuously monitor whether the plan is working properly. If there are deviations (difference between planned and actual results), corrective actions are taken.</a:t>
            </a:r>
          </a:p>
          <a:p>
            <a:pPr marL="0" indent="0">
              <a:buNone/>
            </a:pPr>
            <a:r>
              <a:rPr lang="en-US" sz="2000" dirty="0">
                <a:latin typeface="Times New Roman" panose="02020603050405020304" pitchFamily="18" charset="0"/>
                <a:cs typeface="Times New Roman" panose="02020603050405020304" pitchFamily="18" charset="0"/>
              </a:rPr>
              <a:t>Example: Regularly checking sales figures of the new product.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If sales are lower than expected, the company may change price, improve promotion, or modify the product.</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2583847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5442C1-94F2-729F-7E32-56DAA38EB6BC}"/>
              </a:ext>
            </a:extLst>
          </p:cNvPr>
          <p:cNvSpPr>
            <a:spLocks noGrp="1"/>
          </p:cNvSpPr>
          <p:nvPr>
            <p:ph idx="1"/>
          </p:nvPr>
        </p:nvSpPr>
        <p:spPr>
          <a:xfrm>
            <a:off x="838200" y="1510235"/>
            <a:ext cx="10515600" cy="4866968"/>
          </a:xfrm>
        </p:spPr>
        <p:txBody>
          <a:bodyPr/>
          <a:lstStyle/>
          <a:p>
            <a:pPr marL="0" indent="0">
              <a:buNone/>
            </a:pPr>
            <a:r>
              <a:rPr lang="en-IN" dirty="0"/>
              <a:t>                                           TYPES OF PLANNING</a:t>
            </a:r>
          </a:p>
        </p:txBody>
      </p:sp>
      <p:cxnSp>
        <p:nvCxnSpPr>
          <p:cNvPr id="4" name="Straight Connector 3">
            <a:extLst>
              <a:ext uri="{FF2B5EF4-FFF2-40B4-BE49-F238E27FC236}">
                <a16:creationId xmlns:a16="http://schemas.microsoft.com/office/drawing/2014/main" id="{23379E85-0634-27F8-742F-D19B18C48D7B}"/>
              </a:ext>
            </a:extLst>
          </p:cNvPr>
          <p:cNvCxnSpPr/>
          <p:nvPr/>
        </p:nvCxnSpPr>
        <p:spPr>
          <a:xfrm>
            <a:off x="6014720" y="1981200"/>
            <a:ext cx="0" cy="31496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CD633F5-8DC1-A60A-84BC-379987FB412A}"/>
              </a:ext>
            </a:extLst>
          </p:cNvPr>
          <p:cNvCxnSpPr/>
          <p:nvPr/>
        </p:nvCxnSpPr>
        <p:spPr>
          <a:xfrm>
            <a:off x="1554480" y="2296160"/>
            <a:ext cx="9458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206B8B9-5441-39B7-7BA0-7FF5E5C25B6A}"/>
              </a:ext>
            </a:extLst>
          </p:cNvPr>
          <p:cNvCxnSpPr/>
          <p:nvPr/>
        </p:nvCxnSpPr>
        <p:spPr>
          <a:xfrm>
            <a:off x="3789680" y="2306320"/>
            <a:ext cx="0" cy="375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B5830DF-57BF-ACD7-563C-927A5FECEC9E}"/>
              </a:ext>
            </a:extLst>
          </p:cNvPr>
          <p:cNvCxnSpPr/>
          <p:nvPr/>
        </p:nvCxnSpPr>
        <p:spPr>
          <a:xfrm>
            <a:off x="7904480" y="2296160"/>
            <a:ext cx="0" cy="375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FD04B65-72E6-2906-35A7-E39822A474AD}"/>
              </a:ext>
            </a:extLst>
          </p:cNvPr>
          <p:cNvCxnSpPr/>
          <p:nvPr/>
        </p:nvCxnSpPr>
        <p:spPr>
          <a:xfrm>
            <a:off x="11013440" y="2296160"/>
            <a:ext cx="0" cy="3962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DA8B8F8F-2091-49A8-864E-46676D2C76AC}"/>
              </a:ext>
            </a:extLst>
          </p:cNvPr>
          <p:cNvSpPr/>
          <p:nvPr/>
        </p:nvSpPr>
        <p:spPr>
          <a:xfrm>
            <a:off x="80004" y="2664047"/>
            <a:ext cx="2367278" cy="3962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Coverage of Activities </a:t>
            </a:r>
          </a:p>
        </p:txBody>
      </p:sp>
      <p:sp>
        <p:nvSpPr>
          <p:cNvPr id="18" name="Rectangle 17">
            <a:extLst>
              <a:ext uri="{FF2B5EF4-FFF2-40B4-BE49-F238E27FC236}">
                <a16:creationId xmlns:a16="http://schemas.microsoft.com/office/drawing/2014/main" id="{F0274BC6-B211-6E78-2ACA-91BDF73B9B34}"/>
              </a:ext>
            </a:extLst>
          </p:cNvPr>
          <p:cNvSpPr/>
          <p:nvPr/>
        </p:nvSpPr>
        <p:spPr>
          <a:xfrm>
            <a:off x="3062918" y="2692400"/>
            <a:ext cx="1262387" cy="3962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Contents </a:t>
            </a:r>
          </a:p>
        </p:txBody>
      </p:sp>
      <p:sp>
        <p:nvSpPr>
          <p:cNvPr id="19" name="Rectangle 18">
            <a:extLst>
              <a:ext uri="{FF2B5EF4-FFF2-40B4-BE49-F238E27FC236}">
                <a16:creationId xmlns:a16="http://schemas.microsoft.com/office/drawing/2014/main" id="{97914C72-BD51-6612-EC11-12FCDF974946}"/>
              </a:ext>
            </a:extLst>
          </p:cNvPr>
          <p:cNvSpPr/>
          <p:nvPr/>
        </p:nvSpPr>
        <p:spPr>
          <a:xfrm>
            <a:off x="4976501" y="2655366"/>
            <a:ext cx="1430020" cy="3962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 Time Period </a:t>
            </a:r>
          </a:p>
        </p:txBody>
      </p:sp>
      <p:sp>
        <p:nvSpPr>
          <p:cNvPr id="20" name="Rectangle 19">
            <a:extLst>
              <a:ext uri="{FF2B5EF4-FFF2-40B4-BE49-F238E27FC236}">
                <a16:creationId xmlns:a16="http://schemas.microsoft.com/office/drawing/2014/main" id="{C3BCD15B-CD70-4ACA-596A-ABC1559F0FAC}"/>
              </a:ext>
            </a:extLst>
          </p:cNvPr>
          <p:cNvSpPr/>
          <p:nvPr/>
        </p:nvSpPr>
        <p:spPr>
          <a:xfrm>
            <a:off x="7113277" y="2692400"/>
            <a:ext cx="1353806" cy="3962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Approach</a:t>
            </a:r>
          </a:p>
        </p:txBody>
      </p:sp>
      <p:sp>
        <p:nvSpPr>
          <p:cNvPr id="21" name="Rectangle 20">
            <a:extLst>
              <a:ext uri="{FF2B5EF4-FFF2-40B4-BE49-F238E27FC236}">
                <a16:creationId xmlns:a16="http://schemas.microsoft.com/office/drawing/2014/main" id="{D17866DB-E7C3-E7F0-183C-DE245CB5C1AF}"/>
              </a:ext>
            </a:extLst>
          </p:cNvPr>
          <p:cNvSpPr/>
          <p:nvPr/>
        </p:nvSpPr>
        <p:spPr>
          <a:xfrm>
            <a:off x="9367516" y="2685847"/>
            <a:ext cx="2446012" cy="3962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Degree of Formalisation</a:t>
            </a:r>
          </a:p>
        </p:txBody>
      </p:sp>
      <p:sp>
        <p:nvSpPr>
          <p:cNvPr id="24" name="Rectangle 23">
            <a:extLst>
              <a:ext uri="{FF2B5EF4-FFF2-40B4-BE49-F238E27FC236}">
                <a16:creationId xmlns:a16="http://schemas.microsoft.com/office/drawing/2014/main" id="{09E32892-9B87-5B80-8A66-E9CC10D774D8}"/>
              </a:ext>
            </a:extLst>
          </p:cNvPr>
          <p:cNvSpPr/>
          <p:nvPr/>
        </p:nvSpPr>
        <p:spPr>
          <a:xfrm>
            <a:off x="890891" y="4015980"/>
            <a:ext cx="1262383"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 Functional </a:t>
            </a:r>
          </a:p>
        </p:txBody>
      </p:sp>
      <p:sp>
        <p:nvSpPr>
          <p:cNvPr id="25" name="Rectangle 24">
            <a:extLst>
              <a:ext uri="{FF2B5EF4-FFF2-40B4-BE49-F238E27FC236}">
                <a16:creationId xmlns:a16="http://schemas.microsoft.com/office/drawing/2014/main" id="{8D08A2E4-9BBA-CFBB-98CD-5DE8F13FB450}"/>
              </a:ext>
            </a:extLst>
          </p:cNvPr>
          <p:cNvSpPr/>
          <p:nvPr/>
        </p:nvSpPr>
        <p:spPr>
          <a:xfrm>
            <a:off x="886921" y="3267764"/>
            <a:ext cx="1262384"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Corporate</a:t>
            </a:r>
          </a:p>
        </p:txBody>
      </p:sp>
      <p:sp>
        <p:nvSpPr>
          <p:cNvPr id="27" name="Rectangle 26">
            <a:extLst>
              <a:ext uri="{FF2B5EF4-FFF2-40B4-BE49-F238E27FC236}">
                <a16:creationId xmlns:a16="http://schemas.microsoft.com/office/drawing/2014/main" id="{4801C6B8-C405-8D62-AC94-35BB5A089F05}"/>
              </a:ext>
            </a:extLst>
          </p:cNvPr>
          <p:cNvSpPr/>
          <p:nvPr/>
        </p:nvSpPr>
        <p:spPr>
          <a:xfrm>
            <a:off x="3390893" y="3362812"/>
            <a:ext cx="1262387"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Strategic</a:t>
            </a:r>
          </a:p>
        </p:txBody>
      </p:sp>
      <p:sp>
        <p:nvSpPr>
          <p:cNvPr id="29" name="Rectangle 28">
            <a:extLst>
              <a:ext uri="{FF2B5EF4-FFF2-40B4-BE49-F238E27FC236}">
                <a16:creationId xmlns:a16="http://schemas.microsoft.com/office/drawing/2014/main" id="{99E40EFE-CA15-2710-6965-36EAEF226DF8}"/>
              </a:ext>
            </a:extLst>
          </p:cNvPr>
          <p:cNvSpPr/>
          <p:nvPr/>
        </p:nvSpPr>
        <p:spPr>
          <a:xfrm>
            <a:off x="5568950" y="3324867"/>
            <a:ext cx="1430020"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Long-term </a:t>
            </a:r>
          </a:p>
        </p:txBody>
      </p:sp>
      <p:sp>
        <p:nvSpPr>
          <p:cNvPr id="30" name="Rectangle 29">
            <a:extLst>
              <a:ext uri="{FF2B5EF4-FFF2-40B4-BE49-F238E27FC236}">
                <a16:creationId xmlns:a16="http://schemas.microsoft.com/office/drawing/2014/main" id="{71A74F6A-F065-A779-62F9-6B95F9C5D188}"/>
              </a:ext>
            </a:extLst>
          </p:cNvPr>
          <p:cNvSpPr/>
          <p:nvPr/>
        </p:nvSpPr>
        <p:spPr>
          <a:xfrm>
            <a:off x="3390893" y="4429760"/>
            <a:ext cx="1370649"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Operational </a:t>
            </a:r>
          </a:p>
        </p:txBody>
      </p:sp>
      <p:sp>
        <p:nvSpPr>
          <p:cNvPr id="31" name="Rectangle 30">
            <a:extLst>
              <a:ext uri="{FF2B5EF4-FFF2-40B4-BE49-F238E27FC236}">
                <a16:creationId xmlns:a16="http://schemas.microsoft.com/office/drawing/2014/main" id="{C61CCB14-B5DC-2AC2-9CAF-77AA7999661A}"/>
              </a:ext>
            </a:extLst>
          </p:cNvPr>
          <p:cNvSpPr/>
          <p:nvPr/>
        </p:nvSpPr>
        <p:spPr>
          <a:xfrm>
            <a:off x="7761922" y="3324719"/>
            <a:ext cx="1430020"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Proactive </a:t>
            </a:r>
          </a:p>
        </p:txBody>
      </p:sp>
      <p:sp>
        <p:nvSpPr>
          <p:cNvPr id="32" name="Rectangle 31">
            <a:extLst>
              <a:ext uri="{FF2B5EF4-FFF2-40B4-BE49-F238E27FC236}">
                <a16:creationId xmlns:a16="http://schemas.microsoft.com/office/drawing/2014/main" id="{AA583958-BC6D-A532-67CF-C5F5CEECE279}"/>
              </a:ext>
            </a:extLst>
          </p:cNvPr>
          <p:cNvSpPr/>
          <p:nvPr/>
        </p:nvSpPr>
        <p:spPr>
          <a:xfrm>
            <a:off x="5568950" y="3890323"/>
            <a:ext cx="1430020"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Short-term </a:t>
            </a:r>
          </a:p>
        </p:txBody>
      </p:sp>
      <p:sp>
        <p:nvSpPr>
          <p:cNvPr id="33" name="Rectangle 32">
            <a:extLst>
              <a:ext uri="{FF2B5EF4-FFF2-40B4-BE49-F238E27FC236}">
                <a16:creationId xmlns:a16="http://schemas.microsoft.com/office/drawing/2014/main" id="{4AB1DC13-1045-5F7C-8BC5-475BDCE9AA4C}"/>
              </a:ext>
            </a:extLst>
          </p:cNvPr>
          <p:cNvSpPr/>
          <p:nvPr/>
        </p:nvSpPr>
        <p:spPr>
          <a:xfrm>
            <a:off x="10418615" y="3208229"/>
            <a:ext cx="1376681"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Formal</a:t>
            </a:r>
          </a:p>
        </p:txBody>
      </p:sp>
      <p:sp>
        <p:nvSpPr>
          <p:cNvPr id="34" name="Rectangle 33">
            <a:extLst>
              <a:ext uri="{FF2B5EF4-FFF2-40B4-BE49-F238E27FC236}">
                <a16:creationId xmlns:a16="http://schemas.microsoft.com/office/drawing/2014/main" id="{65DFB235-8B5A-8E34-FA58-3EF610C68EBF}"/>
              </a:ext>
            </a:extLst>
          </p:cNvPr>
          <p:cNvSpPr/>
          <p:nvPr/>
        </p:nvSpPr>
        <p:spPr>
          <a:xfrm>
            <a:off x="7757166" y="3890323"/>
            <a:ext cx="1376681"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Reactive</a:t>
            </a:r>
          </a:p>
        </p:txBody>
      </p:sp>
      <p:sp>
        <p:nvSpPr>
          <p:cNvPr id="35" name="Rectangle 34">
            <a:extLst>
              <a:ext uri="{FF2B5EF4-FFF2-40B4-BE49-F238E27FC236}">
                <a16:creationId xmlns:a16="http://schemas.microsoft.com/office/drawing/2014/main" id="{60714B0B-8C95-57C1-F91B-8FFDDB8F1FE6}"/>
              </a:ext>
            </a:extLst>
          </p:cNvPr>
          <p:cNvSpPr/>
          <p:nvPr/>
        </p:nvSpPr>
        <p:spPr>
          <a:xfrm>
            <a:off x="10424647" y="3842781"/>
            <a:ext cx="1370649" cy="396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t>Informal</a:t>
            </a:r>
          </a:p>
        </p:txBody>
      </p:sp>
      <p:cxnSp>
        <p:nvCxnSpPr>
          <p:cNvPr id="37" name="Straight Connector 36">
            <a:extLst>
              <a:ext uri="{FF2B5EF4-FFF2-40B4-BE49-F238E27FC236}">
                <a16:creationId xmlns:a16="http://schemas.microsoft.com/office/drawing/2014/main" id="{600EB77E-5444-2DC8-3DEB-BDC7587F8F3A}"/>
              </a:ext>
            </a:extLst>
          </p:cNvPr>
          <p:cNvCxnSpPr/>
          <p:nvPr/>
        </p:nvCxnSpPr>
        <p:spPr>
          <a:xfrm>
            <a:off x="3149600" y="3082086"/>
            <a:ext cx="0" cy="1545792"/>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5E081C3-EEDF-2149-D340-ED38B6A4D805}"/>
              </a:ext>
            </a:extLst>
          </p:cNvPr>
          <p:cNvCxnSpPr/>
          <p:nvPr/>
        </p:nvCxnSpPr>
        <p:spPr>
          <a:xfrm>
            <a:off x="5201920" y="3060286"/>
            <a:ext cx="0" cy="1028155"/>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90A2A07-1D73-5908-6206-F99796340A64}"/>
              </a:ext>
            </a:extLst>
          </p:cNvPr>
          <p:cNvCxnSpPr/>
          <p:nvPr/>
        </p:nvCxnSpPr>
        <p:spPr>
          <a:xfrm>
            <a:off x="7394595" y="3091763"/>
            <a:ext cx="0" cy="1006355"/>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72E02AE9-02A6-3B7F-B341-91835E26DEA1}"/>
              </a:ext>
            </a:extLst>
          </p:cNvPr>
          <p:cNvCxnSpPr/>
          <p:nvPr/>
        </p:nvCxnSpPr>
        <p:spPr>
          <a:xfrm>
            <a:off x="10035722" y="3074462"/>
            <a:ext cx="0" cy="999802"/>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04CC7C0-9B83-B8F1-E3DE-388F4D6A6A00}"/>
              </a:ext>
            </a:extLst>
          </p:cNvPr>
          <p:cNvCxnSpPr/>
          <p:nvPr/>
        </p:nvCxnSpPr>
        <p:spPr>
          <a:xfrm>
            <a:off x="497840" y="3060286"/>
            <a:ext cx="0" cy="1153812"/>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26A2831A-7546-B9E0-C551-9CDD2806AE98}"/>
              </a:ext>
            </a:extLst>
          </p:cNvPr>
          <p:cNvCxnSpPr>
            <a:endCxn id="24" idx="1"/>
          </p:cNvCxnSpPr>
          <p:nvPr/>
        </p:nvCxnSpPr>
        <p:spPr>
          <a:xfrm>
            <a:off x="508000" y="4214098"/>
            <a:ext cx="3828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C1CB2FC9-0322-5848-6823-7228AC675914}"/>
              </a:ext>
            </a:extLst>
          </p:cNvPr>
          <p:cNvCxnSpPr/>
          <p:nvPr/>
        </p:nvCxnSpPr>
        <p:spPr>
          <a:xfrm>
            <a:off x="497840" y="3465882"/>
            <a:ext cx="3828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1C1788BB-EC62-E0DB-65A8-A311A6DDBAF3}"/>
              </a:ext>
            </a:extLst>
          </p:cNvPr>
          <p:cNvCxnSpPr/>
          <p:nvPr/>
        </p:nvCxnSpPr>
        <p:spPr>
          <a:xfrm>
            <a:off x="5186059" y="3429000"/>
            <a:ext cx="3828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8D508839-DFF7-AD94-BDA0-E9A80355E779}"/>
              </a:ext>
            </a:extLst>
          </p:cNvPr>
          <p:cNvCxnSpPr/>
          <p:nvPr/>
        </p:nvCxnSpPr>
        <p:spPr>
          <a:xfrm>
            <a:off x="7374275" y="3563223"/>
            <a:ext cx="3828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2E3A02AF-3364-39B2-F714-2B3BB5097751}"/>
              </a:ext>
            </a:extLst>
          </p:cNvPr>
          <p:cNvCxnSpPr/>
          <p:nvPr/>
        </p:nvCxnSpPr>
        <p:spPr>
          <a:xfrm>
            <a:off x="7407289" y="4098118"/>
            <a:ext cx="3828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039CA3E3-DB08-F84D-4BC4-06F700028C40}"/>
              </a:ext>
            </a:extLst>
          </p:cNvPr>
          <p:cNvCxnSpPr/>
          <p:nvPr/>
        </p:nvCxnSpPr>
        <p:spPr>
          <a:xfrm>
            <a:off x="5186058" y="4088441"/>
            <a:ext cx="3828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B99AB83-AAE9-FE4C-4799-7EEF1E0DBF3D}"/>
              </a:ext>
            </a:extLst>
          </p:cNvPr>
          <p:cNvCxnSpPr/>
          <p:nvPr/>
        </p:nvCxnSpPr>
        <p:spPr>
          <a:xfrm>
            <a:off x="10035722" y="3406347"/>
            <a:ext cx="3828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372C6EC4-F874-30B6-C71E-F1EC8D97E5C6}"/>
              </a:ext>
            </a:extLst>
          </p:cNvPr>
          <p:cNvCxnSpPr/>
          <p:nvPr/>
        </p:nvCxnSpPr>
        <p:spPr>
          <a:xfrm>
            <a:off x="10035722" y="4040899"/>
            <a:ext cx="3828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00C98011-331D-0D7D-9382-EEF93FD0FDE6}"/>
              </a:ext>
            </a:extLst>
          </p:cNvPr>
          <p:cNvCxnSpPr>
            <a:endCxn id="27" idx="1"/>
          </p:cNvCxnSpPr>
          <p:nvPr/>
        </p:nvCxnSpPr>
        <p:spPr>
          <a:xfrm>
            <a:off x="3149600" y="3560930"/>
            <a:ext cx="2412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AE65ECB2-216A-7A9F-DA63-F23AC5AA7D83}"/>
              </a:ext>
            </a:extLst>
          </p:cNvPr>
          <p:cNvCxnSpPr/>
          <p:nvPr/>
        </p:nvCxnSpPr>
        <p:spPr>
          <a:xfrm>
            <a:off x="3149600" y="4627878"/>
            <a:ext cx="2412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5AE0C069-1BD2-F173-51F4-4B8EE7405660}"/>
              </a:ext>
            </a:extLst>
          </p:cNvPr>
          <p:cNvCxnSpPr>
            <a:endCxn id="19" idx="0"/>
          </p:cNvCxnSpPr>
          <p:nvPr/>
        </p:nvCxnSpPr>
        <p:spPr>
          <a:xfrm>
            <a:off x="5691511" y="2296160"/>
            <a:ext cx="0" cy="3592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5B876C00-84ED-C17E-0C8C-283075415496}"/>
              </a:ext>
            </a:extLst>
          </p:cNvPr>
          <p:cNvCxnSpPr/>
          <p:nvPr/>
        </p:nvCxnSpPr>
        <p:spPr>
          <a:xfrm>
            <a:off x="1554480" y="2296160"/>
            <a:ext cx="0" cy="3592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8636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2FC859-148A-4934-3E70-7A8A826D104B}"/>
              </a:ext>
            </a:extLst>
          </p:cNvPr>
          <p:cNvSpPr>
            <a:spLocks noGrp="1"/>
          </p:cNvSpPr>
          <p:nvPr>
            <p:ph idx="1"/>
          </p:nvPr>
        </p:nvSpPr>
        <p:spPr>
          <a:xfrm>
            <a:off x="375920" y="1493520"/>
            <a:ext cx="11440160" cy="5161280"/>
          </a:xfrm>
        </p:spPr>
        <p:txBody>
          <a:bodyPr>
            <a:normAutofit/>
          </a:bodyPr>
          <a:lstStyle/>
          <a:p>
            <a:pPr marL="0" indent="0">
              <a:buNone/>
            </a:pPr>
            <a:r>
              <a:rPr lang="en-IN" sz="2000" b="1" dirty="0">
                <a:latin typeface="Times New Roman" panose="02020603050405020304" pitchFamily="18" charset="0"/>
                <a:cs typeface="Times New Roman" panose="02020603050405020304" pitchFamily="18" charset="0"/>
              </a:rPr>
              <a:t>1. Coverage of Activities: </a:t>
            </a:r>
            <a:r>
              <a:rPr lang="en-IN" sz="2000" dirty="0">
                <a:latin typeface="Times New Roman" panose="02020603050405020304" pitchFamily="18" charset="0"/>
                <a:cs typeface="Times New Roman" panose="02020603050405020304" pitchFamily="18" charset="0"/>
              </a:rPr>
              <a:t>It </a:t>
            </a:r>
            <a:r>
              <a:rPr lang="en-US" sz="2000" dirty="0">
                <a:latin typeface="Times New Roman" panose="02020603050405020304" pitchFamily="18" charset="0"/>
                <a:cs typeface="Times New Roman" panose="02020603050405020304" pitchFamily="18" charset="0"/>
              </a:rPr>
              <a:t>is based on the scope and level of activities covered in the planning process.</a:t>
            </a:r>
          </a:p>
          <a:p>
            <a:pPr marL="0" indent="0">
              <a:buNone/>
            </a:pPr>
            <a:r>
              <a:rPr lang="en-US" sz="2000" b="1" dirty="0">
                <a:latin typeface="Times New Roman" panose="02020603050405020304" pitchFamily="18" charset="0"/>
                <a:cs typeface="Times New Roman" panose="02020603050405020304" pitchFamily="18" charset="0"/>
              </a:rPr>
              <a:t>a) Corporate Planning</a:t>
            </a:r>
          </a:p>
          <a:p>
            <a:r>
              <a:rPr lang="en-US" sz="2000" dirty="0">
                <a:latin typeface="Times New Roman" panose="02020603050405020304" pitchFamily="18" charset="0"/>
                <a:cs typeface="Times New Roman" panose="02020603050405020304" pitchFamily="18" charset="0"/>
              </a:rPr>
              <a:t>This planning is done for the whole organization.</a:t>
            </a:r>
          </a:p>
          <a:p>
            <a:r>
              <a:rPr lang="en-US" sz="2000" dirty="0">
                <a:latin typeface="Times New Roman" panose="02020603050405020304" pitchFamily="18" charset="0"/>
                <a:cs typeface="Times New Roman" panose="02020603050405020304" pitchFamily="18" charset="0"/>
              </a:rPr>
              <a:t>It deals with big goals and major business decisions like expansion or entering a new market.</a:t>
            </a:r>
          </a:p>
          <a:p>
            <a:r>
              <a:rPr lang="en-US" sz="2000" dirty="0">
                <a:latin typeface="Times New Roman" panose="02020603050405020304" pitchFamily="18" charset="0"/>
                <a:cs typeface="Times New Roman" panose="02020603050405020304" pitchFamily="18" charset="0"/>
              </a:rPr>
              <a:t>Example: A company decides to launch a new product in another country.</a:t>
            </a:r>
          </a:p>
          <a:p>
            <a:pPr marL="0" indent="0">
              <a:buNone/>
            </a:pPr>
            <a:r>
              <a:rPr lang="en-US" sz="2000" b="1" dirty="0">
                <a:latin typeface="Times New Roman" panose="02020603050405020304" pitchFamily="18" charset="0"/>
                <a:cs typeface="Times New Roman" panose="02020603050405020304" pitchFamily="18" charset="0"/>
              </a:rPr>
              <a:t>b) Functional Planning</a:t>
            </a:r>
          </a:p>
          <a:p>
            <a:r>
              <a:rPr lang="en-US" sz="2000" dirty="0">
                <a:latin typeface="Times New Roman" panose="02020603050405020304" pitchFamily="18" charset="0"/>
                <a:cs typeface="Times New Roman" panose="02020603050405020304" pitchFamily="18" charset="0"/>
              </a:rPr>
              <a:t>This plan is made for specific departments such as HR, marketing, finance, production, etc.</a:t>
            </a:r>
          </a:p>
          <a:p>
            <a:r>
              <a:rPr lang="en-US" sz="2000" dirty="0">
                <a:latin typeface="Times New Roman" panose="02020603050405020304" pitchFamily="18" charset="0"/>
                <a:cs typeface="Times New Roman" panose="02020603050405020304" pitchFamily="18" charset="0"/>
              </a:rPr>
              <a:t>Purpose is to make sure every department works according to the company’s main goals.</a:t>
            </a:r>
          </a:p>
          <a:p>
            <a:r>
              <a:rPr lang="en-US" sz="2000" dirty="0">
                <a:latin typeface="Times New Roman" panose="02020603050405020304" pitchFamily="18" charset="0"/>
                <a:cs typeface="Times New Roman" panose="02020603050405020304" pitchFamily="18" charset="0"/>
              </a:rPr>
              <a:t>Example: Marketing team plans promotions for a new product.</a:t>
            </a:r>
          </a:p>
          <a:p>
            <a:pPr marL="0" indent="0">
              <a:buNone/>
            </a:pPr>
            <a:endParaRPr lang="en-IN" dirty="0"/>
          </a:p>
        </p:txBody>
      </p:sp>
    </p:spTree>
    <p:extLst>
      <p:ext uri="{BB962C8B-B14F-4D97-AF65-F5344CB8AC3E}">
        <p14:creationId xmlns:p14="http://schemas.microsoft.com/office/powerpoint/2010/main" val="94882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96752D-5EC1-F077-C053-7896F11151AD}"/>
              </a:ext>
            </a:extLst>
          </p:cNvPr>
          <p:cNvSpPr>
            <a:spLocks noGrp="1"/>
          </p:cNvSpPr>
          <p:nvPr>
            <p:ph idx="1"/>
          </p:nvPr>
        </p:nvSpPr>
        <p:spPr>
          <a:xfrm>
            <a:off x="838200" y="1554480"/>
            <a:ext cx="10515600" cy="4856480"/>
          </a:xfrm>
        </p:spPr>
        <p:txBody>
          <a:bodyPr>
            <a:normAutofit/>
          </a:bodyPr>
          <a:lstStyle/>
          <a:p>
            <a:pPr marL="0" indent="0">
              <a:buNone/>
            </a:pPr>
            <a:r>
              <a:rPr lang="en-IN" sz="2200" b="1" dirty="0">
                <a:latin typeface="Times New Roman" panose="02020603050405020304" pitchFamily="18" charset="0"/>
                <a:cs typeface="Times New Roman" panose="02020603050405020304" pitchFamily="18" charset="0"/>
              </a:rPr>
              <a:t>2. Importance of Contents</a:t>
            </a:r>
            <a:r>
              <a:rPr lang="en-IN" sz="2200" dirty="0">
                <a:latin typeface="Times New Roman" panose="02020603050405020304" pitchFamily="18" charset="0"/>
                <a:cs typeface="Times New Roman" panose="02020603050405020304" pitchFamily="18" charset="0"/>
              </a:rPr>
              <a:t>: It is based </a:t>
            </a:r>
            <a:r>
              <a:rPr lang="en-US" sz="2200" dirty="0">
                <a:latin typeface="Times New Roman" panose="02020603050405020304" pitchFamily="18" charset="0"/>
                <a:cs typeface="Times New Roman" panose="02020603050405020304" pitchFamily="18" charset="0"/>
              </a:rPr>
              <a:t>on the nature and focus of the plan's contents.</a:t>
            </a:r>
          </a:p>
          <a:p>
            <a:pPr marL="0" indent="0">
              <a:buNone/>
            </a:pPr>
            <a:r>
              <a:rPr lang="en-US" sz="2200" b="1" dirty="0">
                <a:latin typeface="Times New Roman" panose="02020603050405020304" pitchFamily="18" charset="0"/>
                <a:cs typeface="Times New Roman" panose="02020603050405020304" pitchFamily="18" charset="0"/>
              </a:rPr>
              <a:t>a) Strategic Planning</a:t>
            </a:r>
          </a:p>
          <a:p>
            <a:r>
              <a:rPr lang="en-US" sz="2200" dirty="0">
                <a:latin typeface="Times New Roman" panose="02020603050405020304" pitchFamily="18" charset="0"/>
                <a:cs typeface="Times New Roman" panose="02020603050405020304" pitchFamily="18" charset="0"/>
              </a:rPr>
              <a:t>Long-term plan focusing on mission, vision, and major goals.</a:t>
            </a:r>
          </a:p>
          <a:p>
            <a:r>
              <a:rPr lang="en-US" sz="2200" dirty="0">
                <a:latin typeface="Times New Roman" panose="02020603050405020304" pitchFamily="18" charset="0"/>
                <a:cs typeface="Times New Roman" panose="02020603050405020304" pitchFamily="18" charset="0"/>
              </a:rPr>
              <a:t>Helps the company to stay competitive and grow.</a:t>
            </a:r>
          </a:p>
          <a:p>
            <a:r>
              <a:rPr lang="en-US" sz="2200" dirty="0">
                <a:latin typeface="Times New Roman" panose="02020603050405020304" pitchFamily="18" charset="0"/>
                <a:cs typeface="Times New Roman" panose="02020603050405020304" pitchFamily="18" charset="0"/>
              </a:rPr>
              <a:t>Example: A 5-year plan to become the top brand in the market.</a:t>
            </a:r>
          </a:p>
          <a:p>
            <a:pPr marL="0" indent="0">
              <a:buNone/>
            </a:pPr>
            <a:r>
              <a:rPr lang="en-US" sz="2200" b="1" dirty="0">
                <a:latin typeface="Times New Roman" panose="02020603050405020304" pitchFamily="18" charset="0"/>
                <a:cs typeface="Times New Roman" panose="02020603050405020304" pitchFamily="18" charset="0"/>
              </a:rPr>
              <a:t>b) Operational Planning</a:t>
            </a:r>
          </a:p>
          <a:p>
            <a:r>
              <a:rPr lang="en-US" sz="2200" dirty="0">
                <a:latin typeface="Times New Roman" panose="02020603050405020304" pitchFamily="18" charset="0"/>
                <a:cs typeface="Times New Roman" panose="02020603050405020304" pitchFamily="18" charset="0"/>
              </a:rPr>
              <a:t>Deals with daily activities.</a:t>
            </a:r>
          </a:p>
          <a:p>
            <a:r>
              <a:rPr lang="en-US" sz="2200" dirty="0">
                <a:latin typeface="Times New Roman" panose="02020603050405020304" pitchFamily="18" charset="0"/>
                <a:cs typeface="Times New Roman" panose="02020603050405020304" pitchFamily="18" charset="0"/>
              </a:rPr>
              <a:t>Short-term and detailed.</a:t>
            </a:r>
          </a:p>
          <a:p>
            <a:r>
              <a:rPr lang="en-US" sz="2200" dirty="0">
                <a:latin typeface="Times New Roman" panose="02020603050405020304" pitchFamily="18" charset="0"/>
                <a:cs typeface="Times New Roman" panose="02020603050405020304" pitchFamily="18" charset="0"/>
              </a:rPr>
              <a:t>Example: Making a weekly production schedule.</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1750840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B50BCF-45F7-ABAF-94A4-A9293317E35D}"/>
              </a:ext>
            </a:extLst>
          </p:cNvPr>
          <p:cNvSpPr>
            <a:spLocks noGrp="1"/>
          </p:cNvSpPr>
          <p:nvPr>
            <p:ph idx="1"/>
          </p:nvPr>
        </p:nvSpPr>
        <p:spPr>
          <a:xfrm>
            <a:off x="838200" y="1463040"/>
            <a:ext cx="10515600" cy="5161280"/>
          </a:xfrm>
        </p:spPr>
        <p:txBody>
          <a:bodyPr/>
          <a:lstStyle/>
          <a:p>
            <a:pPr marL="0" indent="0">
              <a:buNone/>
            </a:pPr>
            <a:r>
              <a:rPr lang="en-US" sz="2000" b="1" dirty="0">
                <a:latin typeface="Times New Roman" panose="02020603050405020304" pitchFamily="18" charset="0"/>
                <a:cs typeface="Times New Roman" panose="02020603050405020304" pitchFamily="18" charset="0"/>
              </a:rPr>
              <a:t>3. Time Period Involved: </a:t>
            </a:r>
            <a:r>
              <a:rPr lang="en-US" sz="2000" dirty="0">
                <a:latin typeface="Times New Roman" panose="02020603050405020304" pitchFamily="18" charset="0"/>
                <a:cs typeface="Times New Roman" panose="02020603050405020304" pitchFamily="18" charset="0"/>
              </a:rPr>
              <a:t>Plans can also be classified based on their time horizon.</a:t>
            </a:r>
          </a:p>
          <a:p>
            <a:pPr marL="0" indent="0">
              <a:buNone/>
            </a:pPr>
            <a:r>
              <a:rPr lang="en-US" sz="2000" b="1" dirty="0">
                <a:latin typeface="Times New Roman" panose="02020603050405020304" pitchFamily="18" charset="0"/>
                <a:cs typeface="Times New Roman" panose="02020603050405020304" pitchFamily="18" charset="0"/>
              </a:rPr>
              <a:t>a) Long-term Planning</a:t>
            </a:r>
          </a:p>
          <a:p>
            <a:r>
              <a:rPr lang="en-US" sz="2000" dirty="0">
                <a:latin typeface="Times New Roman" panose="02020603050405020304" pitchFamily="18" charset="0"/>
                <a:cs typeface="Times New Roman" panose="02020603050405020304" pitchFamily="18" charset="0"/>
              </a:rPr>
              <a:t>Lasts 5 to 20 years.</a:t>
            </a:r>
          </a:p>
          <a:p>
            <a:r>
              <a:rPr lang="en-US" sz="2000" dirty="0">
                <a:latin typeface="Times New Roman" panose="02020603050405020304" pitchFamily="18" charset="0"/>
                <a:cs typeface="Times New Roman" panose="02020603050405020304" pitchFamily="18" charset="0"/>
              </a:rPr>
              <a:t>Focuses on the company’s future direction and growth.</a:t>
            </a:r>
          </a:p>
          <a:p>
            <a:r>
              <a:rPr lang="en-US" sz="2000" dirty="0">
                <a:latin typeface="Times New Roman" panose="02020603050405020304" pitchFamily="18" charset="0"/>
                <a:cs typeface="Times New Roman" panose="02020603050405020304" pitchFamily="18" charset="0"/>
              </a:rPr>
              <a:t>Example: Building a new factory.</a:t>
            </a:r>
          </a:p>
          <a:p>
            <a:pPr marL="0" indent="0">
              <a:buNone/>
            </a:pPr>
            <a:r>
              <a:rPr lang="en-US" sz="2000" b="1" dirty="0">
                <a:latin typeface="Times New Roman" panose="02020603050405020304" pitchFamily="18" charset="0"/>
                <a:cs typeface="Times New Roman" panose="02020603050405020304" pitchFamily="18" charset="0"/>
              </a:rPr>
              <a:t>b) Short-term Planning</a:t>
            </a:r>
          </a:p>
          <a:p>
            <a:r>
              <a:rPr lang="en-US" sz="2000" dirty="0">
                <a:latin typeface="Times New Roman" panose="02020603050405020304" pitchFamily="18" charset="0"/>
                <a:cs typeface="Times New Roman" panose="02020603050405020304" pitchFamily="18" charset="0"/>
              </a:rPr>
              <a:t>Covers a few weeks to 1 year.</a:t>
            </a:r>
          </a:p>
          <a:p>
            <a:r>
              <a:rPr lang="en-US" sz="2000" dirty="0">
                <a:latin typeface="Times New Roman" panose="02020603050405020304" pitchFamily="18" charset="0"/>
                <a:cs typeface="Times New Roman" panose="02020603050405020304" pitchFamily="18" charset="0"/>
              </a:rPr>
              <a:t>Focuses on immediate goals.</a:t>
            </a:r>
          </a:p>
          <a:p>
            <a:r>
              <a:rPr lang="en-US" sz="2000" dirty="0">
                <a:latin typeface="Times New Roman" panose="02020603050405020304" pitchFamily="18" charset="0"/>
                <a:cs typeface="Times New Roman" panose="02020603050405020304" pitchFamily="18" charset="0"/>
              </a:rPr>
              <a:t>Example: Monthly sales forecast.</a:t>
            </a:r>
          </a:p>
          <a:p>
            <a:pPr marL="0" indent="0">
              <a:buNone/>
            </a:pPr>
            <a:endParaRPr lang="en-IN" dirty="0"/>
          </a:p>
        </p:txBody>
      </p:sp>
    </p:spTree>
    <p:extLst>
      <p:ext uri="{BB962C8B-B14F-4D97-AF65-F5344CB8AC3E}">
        <p14:creationId xmlns:p14="http://schemas.microsoft.com/office/powerpoint/2010/main" val="3240581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2DD044-7FF3-D942-B16E-9249EE14EFD1}"/>
              </a:ext>
            </a:extLst>
          </p:cNvPr>
          <p:cNvSpPr>
            <a:spLocks noGrp="1"/>
          </p:cNvSpPr>
          <p:nvPr>
            <p:ph idx="1"/>
          </p:nvPr>
        </p:nvSpPr>
        <p:spPr/>
        <p:txBody>
          <a:bodyPr>
            <a:normAutofit/>
          </a:bodyPr>
          <a:lstStyle/>
          <a:p>
            <a:pPr marL="0" indent="0">
              <a:buNone/>
            </a:pPr>
            <a:r>
              <a:rPr lang="en-IN" sz="2000" b="1" dirty="0">
                <a:latin typeface="Times New Roman" panose="02020603050405020304" pitchFamily="18" charset="0"/>
                <a:cs typeface="Times New Roman" panose="02020603050405020304" pitchFamily="18" charset="0"/>
              </a:rPr>
              <a:t>4. Approach Adopted: </a:t>
            </a:r>
            <a:r>
              <a:rPr lang="en-IN" sz="2000" dirty="0">
                <a:latin typeface="Times New Roman" panose="02020603050405020304" pitchFamily="18" charset="0"/>
                <a:cs typeface="Times New Roman" panose="02020603050405020304" pitchFamily="18" charset="0"/>
              </a:rPr>
              <a:t>In this </a:t>
            </a:r>
            <a:r>
              <a:rPr lang="en-US" sz="2000" dirty="0">
                <a:latin typeface="Times New Roman" panose="02020603050405020304" pitchFamily="18" charset="0"/>
                <a:cs typeface="Times New Roman" panose="02020603050405020304" pitchFamily="18" charset="0"/>
              </a:rPr>
              <a:t>plan is made before something happens or plan is made after something happens.</a:t>
            </a:r>
          </a:p>
          <a:p>
            <a:pPr marL="0" indent="0">
              <a:buNone/>
            </a:pPr>
            <a:r>
              <a:rPr lang="en-US" sz="2000" b="1" dirty="0">
                <a:latin typeface="Times New Roman" panose="02020603050405020304" pitchFamily="18" charset="0"/>
                <a:cs typeface="Times New Roman" panose="02020603050405020304" pitchFamily="18" charset="0"/>
              </a:rPr>
              <a:t>a) Proactive Planning</a:t>
            </a:r>
          </a:p>
          <a:p>
            <a:r>
              <a:rPr lang="en-US" sz="2000" dirty="0">
                <a:latin typeface="Times New Roman" panose="02020603050405020304" pitchFamily="18" charset="0"/>
                <a:cs typeface="Times New Roman" panose="02020603050405020304" pitchFamily="18" charset="0"/>
              </a:rPr>
              <a:t>Done before problems happen.</a:t>
            </a:r>
          </a:p>
          <a:p>
            <a:r>
              <a:rPr lang="en-US" sz="2000" dirty="0">
                <a:latin typeface="Times New Roman" panose="02020603050405020304" pitchFamily="18" charset="0"/>
                <a:cs typeface="Times New Roman" panose="02020603050405020304" pitchFamily="18" charset="0"/>
              </a:rPr>
              <a:t>Forecasts future and prepares in advance.</a:t>
            </a:r>
          </a:p>
          <a:p>
            <a:r>
              <a:rPr lang="en-US" sz="2000" dirty="0">
                <a:latin typeface="Times New Roman" panose="02020603050405020304" pitchFamily="18" charset="0"/>
                <a:cs typeface="Times New Roman" panose="02020603050405020304" pitchFamily="18" charset="0"/>
              </a:rPr>
              <a:t>Example: Preparing backup plans for economic recession.</a:t>
            </a:r>
          </a:p>
          <a:p>
            <a:pPr marL="0" indent="0">
              <a:buNone/>
            </a:pPr>
            <a:r>
              <a:rPr lang="en-US" sz="2000" b="1" dirty="0">
                <a:latin typeface="Times New Roman" panose="02020603050405020304" pitchFamily="18" charset="0"/>
                <a:cs typeface="Times New Roman" panose="02020603050405020304" pitchFamily="18" charset="0"/>
              </a:rPr>
              <a:t>b) Reactive Planning</a:t>
            </a:r>
          </a:p>
          <a:p>
            <a:r>
              <a:rPr lang="en-US" sz="2000" dirty="0">
                <a:latin typeface="Times New Roman" panose="02020603050405020304" pitchFamily="18" charset="0"/>
                <a:cs typeface="Times New Roman" panose="02020603050405020304" pitchFamily="18" charset="0"/>
              </a:rPr>
              <a:t>Done after a problem occurs.</a:t>
            </a:r>
          </a:p>
          <a:p>
            <a:r>
              <a:rPr lang="en-US" sz="2000" dirty="0">
                <a:latin typeface="Times New Roman" panose="02020603050405020304" pitchFamily="18" charset="0"/>
                <a:cs typeface="Times New Roman" panose="02020603050405020304" pitchFamily="18" charset="0"/>
              </a:rPr>
              <a:t>Focuses on solving current issues quickly.</a:t>
            </a:r>
          </a:p>
          <a:p>
            <a:r>
              <a:rPr lang="en-US" sz="2000" dirty="0">
                <a:latin typeface="Times New Roman" panose="02020603050405020304" pitchFamily="18" charset="0"/>
                <a:cs typeface="Times New Roman" panose="02020603050405020304" pitchFamily="18" charset="0"/>
              </a:rPr>
              <a:t>Example: Increasing production because demand suddenly increased.</a:t>
            </a:r>
          </a:p>
          <a:p>
            <a:pPr marL="0" indent="0">
              <a:buNone/>
            </a:pPr>
            <a:endParaRPr lang="en-IN" dirty="0"/>
          </a:p>
        </p:txBody>
      </p:sp>
    </p:spTree>
    <p:extLst>
      <p:ext uri="{BB962C8B-B14F-4D97-AF65-F5344CB8AC3E}">
        <p14:creationId xmlns:p14="http://schemas.microsoft.com/office/powerpoint/2010/main" val="836557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B39EEEB-BDEB-7916-A7FD-C2B0DAF50D7C}"/>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5. Degree of Formalisation: </a:t>
            </a:r>
            <a:r>
              <a:rPr lang="en-US" sz="2000" dirty="0">
                <a:latin typeface="Times New Roman" panose="02020603050405020304" pitchFamily="18" charset="0"/>
                <a:cs typeface="Times New Roman" panose="02020603050405020304" pitchFamily="18" charset="0"/>
              </a:rPr>
              <a:t>Planning can be formal or informal depending on the structure and documentation involved.</a:t>
            </a:r>
          </a:p>
          <a:p>
            <a:pPr marL="0" indent="0">
              <a:buNone/>
            </a:pPr>
            <a:r>
              <a:rPr lang="en-US" sz="2000" b="1" dirty="0">
                <a:latin typeface="Times New Roman" panose="02020603050405020304" pitchFamily="18" charset="0"/>
                <a:cs typeface="Times New Roman" panose="02020603050405020304" pitchFamily="18" charset="0"/>
              </a:rPr>
              <a:t>a) Formal Planning</a:t>
            </a:r>
          </a:p>
          <a:p>
            <a:r>
              <a:rPr lang="en-US" sz="2000" dirty="0">
                <a:latin typeface="Times New Roman" panose="02020603050405020304" pitchFamily="18" charset="0"/>
                <a:cs typeface="Times New Roman" panose="02020603050405020304" pitchFamily="18" charset="0"/>
              </a:rPr>
              <a:t>Written, systematic, and structured.</a:t>
            </a:r>
          </a:p>
          <a:p>
            <a:r>
              <a:rPr lang="en-US" sz="2000" dirty="0">
                <a:latin typeface="Times New Roman" panose="02020603050405020304" pitchFamily="18" charset="0"/>
                <a:cs typeface="Times New Roman" panose="02020603050405020304" pitchFamily="18" charset="0"/>
              </a:rPr>
              <a:t>Uses proper procedures and documentation.</a:t>
            </a:r>
          </a:p>
          <a:p>
            <a:r>
              <a:rPr lang="en-US" sz="2000" dirty="0">
                <a:latin typeface="Times New Roman" panose="02020603050405020304" pitchFamily="18" charset="0"/>
                <a:cs typeface="Times New Roman" panose="02020603050405020304" pitchFamily="18" charset="0"/>
              </a:rPr>
              <a:t>Example: Business plan for investors.</a:t>
            </a:r>
          </a:p>
          <a:p>
            <a:pPr marL="0" indent="0">
              <a:buNone/>
            </a:pPr>
            <a:r>
              <a:rPr lang="en-US" sz="2000" b="1" dirty="0">
                <a:latin typeface="Times New Roman" panose="02020603050405020304" pitchFamily="18" charset="0"/>
                <a:cs typeface="Times New Roman" panose="02020603050405020304" pitchFamily="18" charset="0"/>
              </a:rPr>
              <a:t>b) Informal Planning</a:t>
            </a:r>
          </a:p>
          <a:p>
            <a:r>
              <a:rPr lang="en-US" sz="2000" dirty="0">
                <a:latin typeface="Times New Roman" panose="02020603050405020304" pitchFamily="18" charset="0"/>
                <a:cs typeface="Times New Roman" panose="02020603050405020304" pitchFamily="18" charset="0"/>
              </a:rPr>
              <a:t>Unwritten and flexible.</a:t>
            </a:r>
          </a:p>
          <a:p>
            <a:r>
              <a:rPr lang="en-US" sz="2000" dirty="0">
                <a:latin typeface="Times New Roman" panose="02020603050405020304" pitchFamily="18" charset="0"/>
                <a:cs typeface="Times New Roman" panose="02020603050405020304" pitchFamily="18" charset="0"/>
              </a:rPr>
              <a:t>Based on discussion or quick decision.</a:t>
            </a:r>
          </a:p>
          <a:p>
            <a:r>
              <a:rPr lang="en-US" sz="2000" dirty="0">
                <a:latin typeface="Times New Roman" panose="02020603050405020304" pitchFamily="18" charset="0"/>
                <a:cs typeface="Times New Roman" panose="02020603050405020304" pitchFamily="18" charset="0"/>
              </a:rPr>
              <a:t>Example: Deciding marketing ideas during a casual meeting.</a:t>
            </a:r>
          </a:p>
          <a:p>
            <a:pPr marL="0" indent="0">
              <a:buNone/>
            </a:pPr>
            <a:endParaRPr lang="en-IN" dirty="0"/>
          </a:p>
        </p:txBody>
      </p:sp>
    </p:spTree>
    <p:extLst>
      <p:ext uri="{BB962C8B-B14F-4D97-AF65-F5344CB8AC3E}">
        <p14:creationId xmlns:p14="http://schemas.microsoft.com/office/powerpoint/2010/main" val="573382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A381C0-754A-6FA0-7E77-9209D0365EF9}"/>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PLANNING TOOL AND TECHNIQUE</a:t>
            </a:r>
          </a:p>
          <a:p>
            <a:pPr marL="0" indent="0">
              <a:buNone/>
            </a:pPr>
            <a:r>
              <a:rPr lang="en-US" sz="2000" b="1" dirty="0">
                <a:latin typeface="Times New Roman" panose="02020603050405020304" pitchFamily="18" charset="0"/>
                <a:cs typeface="Times New Roman" panose="02020603050405020304" pitchFamily="18" charset="0"/>
              </a:rPr>
              <a:t>1) Environmental Scanning</a:t>
            </a:r>
          </a:p>
          <a:p>
            <a:r>
              <a:rPr lang="en-US" sz="2000" dirty="0">
                <a:latin typeface="Times New Roman" panose="02020603050405020304" pitchFamily="18" charset="0"/>
                <a:cs typeface="Times New Roman" panose="02020603050405020304" pitchFamily="18" charset="0"/>
              </a:rPr>
              <a:t>Environmental scanning means studying the business environment to understand what is happening around the company.</a:t>
            </a:r>
          </a:p>
          <a:p>
            <a:r>
              <a:rPr lang="en-US" sz="2000" dirty="0">
                <a:latin typeface="Times New Roman" panose="02020603050405020304" pitchFamily="18" charset="0"/>
                <a:cs typeface="Times New Roman" panose="02020603050405020304" pitchFamily="18" charset="0"/>
              </a:rPr>
              <a:t>It includes monitoring both internal factors (inside the company) and external factors (market, competitors, government, technology).</a:t>
            </a:r>
          </a:p>
          <a:p>
            <a:r>
              <a:rPr lang="en-US" sz="2000" dirty="0">
                <a:latin typeface="Times New Roman" panose="02020603050405020304" pitchFamily="18" charset="0"/>
                <a:cs typeface="Times New Roman" panose="02020603050405020304" pitchFamily="18" charset="0"/>
              </a:rPr>
              <a:t>The aim is to find opportunities to use and threats to avoid.</a:t>
            </a:r>
          </a:p>
          <a:p>
            <a:r>
              <a:rPr lang="en-US" sz="2000" dirty="0">
                <a:latin typeface="Times New Roman" panose="02020603050405020304" pitchFamily="18" charset="0"/>
                <a:cs typeface="Times New Roman" panose="02020603050405020304" pitchFamily="18" charset="0"/>
              </a:rPr>
              <a:t>A well-known method used here is SWOT analysis (Strengths, Weaknesses, Opportunities, Threats).</a:t>
            </a:r>
          </a:p>
          <a:p>
            <a:r>
              <a:rPr lang="en-US" sz="2000" dirty="0">
                <a:latin typeface="Times New Roman" panose="02020603050405020304" pitchFamily="18" charset="0"/>
                <a:cs typeface="Times New Roman" panose="02020603050405020304" pitchFamily="18" charset="0"/>
              </a:rPr>
              <a:t>It helps managers make changes and prepare plans according to business conditions.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7666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FC26E-1991-4554-3136-97392978AE3D}"/>
              </a:ext>
            </a:extLst>
          </p:cNvPr>
          <p:cNvSpPr>
            <a:spLocks noGrp="1"/>
          </p:cNvSpPr>
          <p:nvPr>
            <p:ph idx="1"/>
          </p:nvPr>
        </p:nvSpPr>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2) Forecasting</a:t>
            </a:r>
          </a:p>
          <a:p>
            <a:r>
              <a:rPr lang="en-US" sz="2000" dirty="0">
                <a:latin typeface="Times New Roman" panose="02020603050405020304" pitchFamily="18" charset="0"/>
                <a:cs typeface="Times New Roman" panose="02020603050405020304" pitchFamily="18" charset="0"/>
              </a:rPr>
              <a:t>Forecasting means predicting future events by looking at past data and current trends.</a:t>
            </a:r>
          </a:p>
          <a:p>
            <a:r>
              <a:rPr lang="en-US" sz="2000" dirty="0">
                <a:latin typeface="Times New Roman" panose="02020603050405020304" pitchFamily="18" charset="0"/>
                <a:cs typeface="Times New Roman" panose="02020603050405020304" pitchFamily="18" charset="0"/>
              </a:rPr>
              <a:t>It helps a business estimate future demand, market conditions, economic changes, etc.</a:t>
            </a:r>
          </a:p>
          <a:p>
            <a:r>
              <a:rPr lang="en-US" sz="2000" dirty="0">
                <a:latin typeface="Times New Roman" panose="02020603050405020304" pitchFamily="18" charset="0"/>
                <a:cs typeface="Times New Roman" panose="02020603050405020304" pitchFamily="18" charset="0"/>
              </a:rPr>
              <a:t>Good forecasting helps managers create long-term plans with less risk.</a:t>
            </a:r>
          </a:p>
          <a:p>
            <a:r>
              <a:rPr lang="en-US" sz="2000" dirty="0">
                <a:latin typeface="Times New Roman" panose="02020603050405020304" pitchFamily="18" charset="0"/>
                <a:cs typeface="Times New Roman" panose="02020603050405020304" pitchFamily="18" charset="0"/>
              </a:rPr>
              <a:t>Example: predicting how many products customers will buy next year.</a:t>
            </a:r>
          </a:p>
          <a:p>
            <a:pPr marL="0" indent="0">
              <a:buNone/>
            </a:pPr>
            <a:r>
              <a:rPr lang="en-US" sz="2000" b="1" dirty="0">
                <a:latin typeface="Times New Roman" panose="02020603050405020304" pitchFamily="18" charset="0"/>
                <a:cs typeface="Times New Roman" panose="02020603050405020304" pitchFamily="18" charset="0"/>
              </a:rPr>
              <a:t>3) Benchmarking</a:t>
            </a:r>
          </a:p>
          <a:p>
            <a:r>
              <a:rPr lang="en-US" sz="2000" dirty="0">
                <a:latin typeface="Times New Roman" panose="02020603050405020304" pitchFamily="18" charset="0"/>
                <a:cs typeface="Times New Roman" panose="02020603050405020304" pitchFamily="18" charset="0"/>
              </a:rPr>
              <a:t>Benchmarking means comparing a company’s performance with the best companies in the industry.</a:t>
            </a:r>
          </a:p>
          <a:p>
            <a:r>
              <a:rPr lang="en-US" sz="2000" dirty="0">
                <a:latin typeface="Times New Roman" panose="02020603050405020304" pitchFamily="18" charset="0"/>
                <a:cs typeface="Times New Roman" panose="02020603050405020304" pitchFamily="18" charset="0"/>
              </a:rPr>
              <a:t>The aim is to learn what others are doing better and use those ideas to improve.</a:t>
            </a:r>
          </a:p>
          <a:p>
            <a:r>
              <a:rPr lang="en-US" sz="2000" dirty="0">
                <a:latin typeface="Times New Roman" panose="02020603050405020304" pitchFamily="18" charset="0"/>
                <a:cs typeface="Times New Roman" panose="02020603050405020304" pitchFamily="18" charset="0"/>
              </a:rPr>
              <a:t>It helps an organisation identify gaps in its performance and find ways to do things more efficiently.</a:t>
            </a:r>
          </a:p>
          <a:p>
            <a:r>
              <a:rPr lang="en-US" sz="2000" dirty="0">
                <a:latin typeface="Times New Roman" panose="02020603050405020304" pitchFamily="18" charset="0"/>
                <a:cs typeface="Times New Roman" panose="02020603050405020304" pitchFamily="18" charset="0"/>
              </a:rPr>
              <a:t>Example: comparing production methods, cost structure or customer service with top-performing companies.</a:t>
            </a:r>
          </a:p>
          <a:p>
            <a:pPr marL="0" indent="0">
              <a:buNone/>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5802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B7F805-08F8-45E5-5214-3D4CFFE1CC1B}"/>
              </a:ext>
            </a:extLst>
          </p:cNvPr>
          <p:cNvSpPr>
            <a:spLocks noGrp="1"/>
          </p:cNvSpPr>
          <p:nvPr>
            <p:ph idx="1"/>
          </p:nvPr>
        </p:nvSpPr>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PLANNING</a:t>
            </a:r>
          </a:p>
          <a:p>
            <a:pPr marL="0" indent="0">
              <a:buNone/>
            </a:pPr>
            <a:r>
              <a:rPr lang="en-US" sz="2200" dirty="0">
                <a:latin typeface="Times New Roman" panose="02020603050405020304" pitchFamily="18" charset="0"/>
                <a:cs typeface="Times New Roman" panose="02020603050405020304" pitchFamily="18" charset="0"/>
              </a:rPr>
              <a:t>Planning means deciding in advance what you want to do and how you will do it.</a:t>
            </a:r>
          </a:p>
          <a:p>
            <a:r>
              <a:rPr lang="en-US" sz="2200" dirty="0">
                <a:latin typeface="Times New Roman" panose="02020603050405020304" pitchFamily="18" charset="0"/>
                <a:cs typeface="Times New Roman" panose="02020603050405020304" pitchFamily="18" charset="0"/>
              </a:rPr>
              <a:t>Before we do any work, we think properly about it.</a:t>
            </a:r>
          </a:p>
          <a:p>
            <a:r>
              <a:rPr lang="en-US" sz="2200" dirty="0">
                <a:latin typeface="Times New Roman" panose="02020603050405020304" pitchFamily="18" charset="0"/>
                <a:cs typeface="Times New Roman" panose="02020603050405020304" pitchFamily="18" charset="0"/>
              </a:rPr>
              <a:t>We decide what our goal is (what we want to achieve).</a:t>
            </a:r>
          </a:p>
          <a:p>
            <a:r>
              <a:rPr lang="en-US" sz="2200" dirty="0">
                <a:latin typeface="Times New Roman" panose="02020603050405020304" pitchFamily="18" charset="0"/>
                <a:cs typeface="Times New Roman" panose="02020603050405020304" pitchFamily="18" charset="0"/>
              </a:rPr>
              <a:t>Then we decide how to reach that goal (steps, time, resources, people, money, etc.).</a:t>
            </a:r>
          </a:p>
          <a:p>
            <a:r>
              <a:rPr lang="en-US" sz="2200" dirty="0">
                <a:latin typeface="Times New Roman" panose="02020603050405020304" pitchFamily="18" charset="0"/>
                <a:cs typeface="Times New Roman" panose="02020603050405020304" pitchFamily="18" charset="0"/>
              </a:rPr>
              <a:t>This thinking and deciding before taking action is called planning.</a:t>
            </a:r>
          </a:p>
          <a:p>
            <a:pPr marL="0" indent="0">
              <a:buNone/>
            </a:pPr>
            <a:r>
              <a:rPr lang="en-US" sz="2200" dirty="0">
                <a:latin typeface="Times New Roman" panose="02020603050405020304" pitchFamily="18" charset="0"/>
                <a:cs typeface="Times New Roman" panose="02020603050405020304" pitchFamily="18" charset="0"/>
              </a:rPr>
              <a:t>Why is planning important?</a:t>
            </a:r>
          </a:p>
          <a:p>
            <a:r>
              <a:rPr lang="en-US" sz="2200" dirty="0">
                <a:latin typeface="Times New Roman" panose="02020603050405020304" pitchFamily="18" charset="0"/>
                <a:cs typeface="Times New Roman" panose="02020603050405020304" pitchFamily="18" charset="0"/>
              </a:rPr>
              <a:t>It helps us use our time, money, and energy properly.</a:t>
            </a:r>
          </a:p>
          <a:p>
            <a:r>
              <a:rPr lang="en-US" sz="2200" dirty="0">
                <a:latin typeface="Times New Roman" panose="02020603050405020304" pitchFamily="18" charset="0"/>
                <a:cs typeface="Times New Roman" panose="02020603050405020304" pitchFamily="18" charset="0"/>
              </a:rPr>
              <a:t>It avoids confusion and wastage.</a:t>
            </a:r>
          </a:p>
          <a:p>
            <a:r>
              <a:rPr lang="en-US" sz="2200" dirty="0">
                <a:latin typeface="Times New Roman" panose="02020603050405020304" pitchFamily="18" charset="0"/>
                <a:cs typeface="Times New Roman" panose="02020603050405020304" pitchFamily="18" charset="0"/>
              </a:rPr>
              <a:t>It makes sure that whatever we do is useful, necessary, and worth the effort.</a:t>
            </a:r>
          </a:p>
          <a:p>
            <a:r>
              <a:rPr lang="en-US" sz="2200" dirty="0">
                <a:latin typeface="Times New Roman" panose="02020603050405020304" pitchFamily="18" charset="0"/>
                <a:cs typeface="Times New Roman" panose="02020603050405020304" pitchFamily="18" charset="0"/>
              </a:rPr>
              <a:t>It helps us face future problems because we have already thought ahead.</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35797235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CBF95F-C70C-181F-6729-8709270B87B0}"/>
              </a:ext>
            </a:extLst>
          </p:cNvPr>
          <p:cNvSpPr>
            <a:spLocks noGrp="1"/>
          </p:cNvSpPr>
          <p:nvPr>
            <p:ph idx="1"/>
          </p:nvPr>
        </p:nvSpPr>
        <p:spPr>
          <a:xfrm>
            <a:off x="838200" y="1351280"/>
            <a:ext cx="10515600" cy="5140960"/>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4) Budgeting</a:t>
            </a:r>
          </a:p>
          <a:p>
            <a:r>
              <a:rPr lang="en-US" sz="2000" dirty="0">
                <a:latin typeface="Times New Roman" panose="02020603050405020304" pitchFamily="18" charset="0"/>
                <a:cs typeface="Times New Roman" panose="02020603050405020304" pitchFamily="18" charset="0"/>
              </a:rPr>
              <a:t>Budgeting is about planning income and expenses for a future period.</a:t>
            </a:r>
          </a:p>
          <a:p>
            <a:r>
              <a:rPr lang="en-US" sz="2000" dirty="0">
                <a:latin typeface="Times New Roman" panose="02020603050405020304" pitchFamily="18" charset="0"/>
                <a:cs typeface="Times New Roman" panose="02020603050405020304" pitchFamily="18" charset="0"/>
              </a:rPr>
              <a:t>It helps managers decide how much money is needed and where it should be spent.</a:t>
            </a:r>
          </a:p>
          <a:p>
            <a:r>
              <a:rPr lang="en-US" sz="2000" dirty="0">
                <a:latin typeface="Times New Roman" panose="02020603050405020304" pitchFamily="18" charset="0"/>
                <a:cs typeface="Times New Roman" panose="02020603050405020304" pitchFamily="18" charset="0"/>
              </a:rPr>
              <a:t>Budgets ensure that an organisation has enough resources to achieve its goals.</a:t>
            </a:r>
          </a:p>
          <a:p>
            <a:r>
              <a:rPr lang="en-US" sz="2000" dirty="0">
                <a:latin typeface="Times New Roman" panose="02020603050405020304" pitchFamily="18" charset="0"/>
                <a:cs typeface="Times New Roman" panose="02020603050405020304" pitchFamily="18" charset="0"/>
              </a:rPr>
              <a:t>It also helps in controlling costs and avoiding financial problems.</a:t>
            </a:r>
          </a:p>
          <a:p>
            <a:r>
              <a:rPr lang="en-US" sz="2000" dirty="0">
                <a:latin typeface="Times New Roman" panose="02020603050405020304" pitchFamily="18" charset="0"/>
                <a:cs typeface="Times New Roman" panose="02020603050405020304" pitchFamily="18" charset="0"/>
              </a:rPr>
              <a:t>In short, budgeting means allocating resources wisely.</a:t>
            </a:r>
          </a:p>
          <a:p>
            <a:pPr marL="0" indent="0">
              <a:buNone/>
            </a:pPr>
            <a:r>
              <a:rPr lang="en-US" sz="2000" b="1" dirty="0">
                <a:latin typeface="Times New Roman" panose="02020603050405020304" pitchFamily="18" charset="0"/>
                <a:cs typeface="Times New Roman" panose="02020603050405020304" pitchFamily="18" charset="0"/>
              </a:rPr>
              <a:t>5) Operational Planning Tools</a:t>
            </a:r>
          </a:p>
          <a:p>
            <a:r>
              <a:rPr lang="en-US" sz="2000" dirty="0">
                <a:latin typeface="Times New Roman" panose="02020603050405020304" pitchFamily="18" charset="0"/>
                <a:cs typeface="Times New Roman" panose="02020603050405020304" pitchFamily="18" charset="0"/>
              </a:rPr>
              <a:t>These are tools used to solve everyday business problems and improve efficiency.</a:t>
            </a:r>
          </a:p>
          <a:p>
            <a:r>
              <a:rPr lang="en-US" sz="2000" dirty="0">
                <a:latin typeface="Times New Roman" panose="02020603050405020304" pitchFamily="18" charset="0"/>
                <a:cs typeface="Times New Roman" panose="02020603050405020304" pitchFamily="18" charset="0"/>
              </a:rPr>
              <a:t>Examples include:</a:t>
            </a:r>
          </a:p>
          <a:p>
            <a:pPr lvl="1"/>
            <a:r>
              <a:rPr lang="en-US" sz="2000" dirty="0">
                <a:latin typeface="Times New Roman" panose="02020603050405020304" pitchFamily="18" charset="0"/>
                <a:cs typeface="Times New Roman" panose="02020603050405020304" pitchFamily="18" charset="0"/>
              </a:rPr>
              <a:t>Work scheduling (to manage time and tasks)</a:t>
            </a:r>
          </a:p>
          <a:p>
            <a:pPr lvl="1"/>
            <a:r>
              <a:rPr lang="en-US" sz="2000" dirty="0">
                <a:latin typeface="Times New Roman" panose="02020603050405020304" pitchFamily="18" charset="0"/>
                <a:cs typeface="Times New Roman" panose="02020603050405020304" pitchFamily="18" charset="0"/>
              </a:rPr>
              <a:t>Break-even analysis (to know how much sales are needed to cover costs)</a:t>
            </a:r>
          </a:p>
          <a:p>
            <a:pPr lvl="1"/>
            <a:r>
              <a:rPr lang="en-US" sz="2000" dirty="0">
                <a:latin typeface="Times New Roman" panose="02020603050405020304" pitchFamily="18" charset="0"/>
                <a:cs typeface="Times New Roman" panose="02020603050405020304" pitchFamily="18" charset="0"/>
              </a:rPr>
              <a:t>Linear programming (to use limited resources in the best way)</a:t>
            </a:r>
          </a:p>
          <a:p>
            <a:r>
              <a:rPr lang="en-US" sz="2000" dirty="0">
                <a:latin typeface="Times New Roman" panose="02020603050405020304" pitchFamily="18" charset="0"/>
                <a:cs typeface="Times New Roman" panose="02020603050405020304" pitchFamily="18" charset="0"/>
              </a:rPr>
              <a:t>Managers use these tools to make better decisions and handle daily activities smoothly.</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IN" sz="2000" dirty="0"/>
          </a:p>
        </p:txBody>
      </p:sp>
    </p:spTree>
    <p:extLst>
      <p:ext uri="{BB962C8B-B14F-4D97-AF65-F5344CB8AC3E}">
        <p14:creationId xmlns:p14="http://schemas.microsoft.com/office/powerpoint/2010/main" val="2112292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5BF728-546E-8BCD-CE8A-CD5A4C11F299}"/>
              </a:ext>
            </a:extLst>
          </p:cNvPr>
          <p:cNvSpPr>
            <a:spLocks noGrp="1"/>
          </p:cNvSpPr>
          <p:nvPr>
            <p:ph idx="1"/>
          </p:nvPr>
        </p:nvSpPr>
        <p:spPr>
          <a:xfrm>
            <a:off x="501805" y="1471960"/>
            <a:ext cx="11296185" cy="5163015"/>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ORGANISING</a:t>
            </a:r>
          </a:p>
          <a:p>
            <a:r>
              <a:rPr lang="en-US" sz="2400" dirty="0">
                <a:latin typeface="Times New Roman" panose="02020603050405020304" pitchFamily="18" charset="0"/>
                <a:cs typeface="Times New Roman" panose="02020603050405020304" pitchFamily="18" charset="0"/>
              </a:rPr>
              <a:t>Organizing is an important management function that focuses on arranging resources and activities in a planned way so that work is completed efficiently.</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It helps managers connect people, tasks, and resources to achieve goals smoothly.</a:t>
            </a:r>
          </a:p>
          <a:p>
            <a:r>
              <a:rPr lang="en-US" sz="2400" dirty="0">
                <a:latin typeface="Times New Roman" panose="02020603050405020304" pitchFamily="18" charset="0"/>
                <a:cs typeface="Times New Roman" panose="02020603050405020304" pitchFamily="18" charset="0"/>
              </a:rPr>
              <a:t>Organizing means deciding what work needs to be done, who will do it, how work will be coordinated, and how resources will be used.</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It makes sure that people, machines, money and materials are used properly to achieve goals.</a:t>
            </a:r>
          </a:p>
          <a:p>
            <a:r>
              <a:rPr lang="en-US" sz="2400" dirty="0">
                <a:latin typeface="Times New Roman" panose="02020603050405020304" pitchFamily="18" charset="0"/>
                <a:cs typeface="Times New Roman" panose="02020603050405020304" pitchFamily="18" charset="0"/>
              </a:rPr>
              <a:t>It is the process of identifying, arranging, and combining human and material resources into a structured form to achieve objectives.</a:t>
            </a:r>
          </a:p>
          <a:p>
            <a:pPr marL="0" indent="0">
              <a:buNone/>
            </a:pPr>
            <a:r>
              <a:rPr lang="en-IN" sz="2400" b="1" dirty="0">
                <a:latin typeface="Times New Roman" panose="02020603050405020304" pitchFamily="18" charset="0"/>
                <a:cs typeface="Times New Roman" panose="02020603050405020304" pitchFamily="18" charset="0"/>
              </a:rPr>
              <a:t>IMPORTANCE OF ORGANISING</a:t>
            </a:r>
          </a:p>
          <a:p>
            <a:r>
              <a:rPr lang="en-US" sz="2400" b="1" dirty="0">
                <a:latin typeface="Times New Roman" panose="02020603050405020304" pitchFamily="18" charset="0"/>
                <a:cs typeface="Times New Roman" panose="02020603050405020304" pitchFamily="18" charset="0"/>
              </a:rPr>
              <a:t>Helps in Coordination</a:t>
            </a:r>
            <a:r>
              <a:rPr lang="en-US" sz="2400" dirty="0">
                <a:latin typeface="Times New Roman" panose="02020603050405020304" pitchFamily="18" charset="0"/>
                <a:cs typeface="Times New Roman" panose="02020603050405020304" pitchFamily="18" charset="0"/>
              </a:rPr>
              <a:t> – Everyone works together without conflict.</a:t>
            </a:r>
          </a:p>
          <a:p>
            <a:r>
              <a:rPr lang="en-US" sz="2400" b="1" dirty="0">
                <a:latin typeface="Times New Roman" panose="02020603050405020304" pitchFamily="18" charset="0"/>
                <a:cs typeface="Times New Roman" panose="02020603050405020304" pitchFamily="18" charset="0"/>
              </a:rPr>
              <a:t>Leads to Specialization</a:t>
            </a:r>
            <a:r>
              <a:rPr lang="en-US" sz="2400" dirty="0">
                <a:latin typeface="Times New Roman" panose="02020603050405020304" pitchFamily="18" charset="0"/>
                <a:cs typeface="Times New Roman" panose="02020603050405020304" pitchFamily="18" charset="0"/>
              </a:rPr>
              <a:t> – People do work they are good at.</a:t>
            </a:r>
          </a:p>
          <a:p>
            <a:r>
              <a:rPr lang="en-US" sz="2400" b="1" dirty="0">
                <a:latin typeface="Times New Roman" panose="02020603050405020304" pitchFamily="18" charset="0"/>
                <a:cs typeface="Times New Roman" panose="02020603050405020304" pitchFamily="18" charset="0"/>
              </a:rPr>
              <a:t>Improves Efficiency</a:t>
            </a:r>
            <a:r>
              <a:rPr lang="en-US" sz="2400" dirty="0">
                <a:latin typeface="Times New Roman" panose="02020603050405020304" pitchFamily="18" charset="0"/>
                <a:cs typeface="Times New Roman" panose="02020603050405020304" pitchFamily="18" charset="0"/>
              </a:rPr>
              <a:t> – Resources are used properly, waste is reduced.</a:t>
            </a:r>
          </a:p>
          <a:p>
            <a:r>
              <a:rPr lang="en-US" sz="2400" b="1" dirty="0">
                <a:latin typeface="Times New Roman" panose="02020603050405020304" pitchFamily="18" charset="0"/>
                <a:cs typeface="Times New Roman" panose="02020603050405020304" pitchFamily="18" charset="0"/>
              </a:rPr>
              <a:t>Supports Employee Development</a:t>
            </a:r>
            <a:r>
              <a:rPr lang="en-US" sz="2400" dirty="0">
                <a:latin typeface="Times New Roman" panose="02020603050405020304" pitchFamily="18" charset="0"/>
                <a:cs typeface="Times New Roman" panose="02020603050405020304" pitchFamily="18" charset="0"/>
              </a:rPr>
              <a:t> – Clear roles help employees grow.</a:t>
            </a:r>
          </a:p>
          <a:p>
            <a:r>
              <a:rPr lang="en-US" sz="2400" b="1" dirty="0">
                <a:latin typeface="Times New Roman" panose="02020603050405020304" pitchFamily="18" charset="0"/>
                <a:cs typeface="Times New Roman" panose="02020603050405020304" pitchFamily="18" charset="0"/>
              </a:rPr>
              <a:t>Creates Clarity in Work &amp; Authority</a:t>
            </a:r>
            <a:r>
              <a:rPr lang="en-US" sz="2400" dirty="0">
                <a:latin typeface="Times New Roman" panose="02020603050405020304" pitchFamily="18" charset="0"/>
                <a:cs typeface="Times New Roman" panose="02020603050405020304" pitchFamily="18" charset="0"/>
              </a:rPr>
              <a:t> – Everyone knows their job.</a:t>
            </a:r>
          </a:p>
          <a:p>
            <a:r>
              <a:rPr lang="en-US" sz="2400" b="1" dirty="0">
                <a:latin typeface="Times New Roman" panose="02020603050405020304" pitchFamily="18" charset="0"/>
                <a:cs typeface="Times New Roman" panose="02020603050405020304" pitchFamily="18" charset="0"/>
              </a:rPr>
              <a:t>Helps in Adaptation</a:t>
            </a:r>
            <a:r>
              <a:rPr lang="en-US" sz="2400" dirty="0">
                <a:latin typeface="Times New Roman" panose="02020603050405020304" pitchFamily="18" charset="0"/>
                <a:cs typeface="Times New Roman" panose="02020603050405020304" pitchFamily="18" charset="0"/>
              </a:rPr>
              <a:t> – Organization can react to changes faster.</a:t>
            </a:r>
          </a:p>
          <a:p>
            <a:r>
              <a:rPr lang="en-US" sz="2400" b="1" dirty="0">
                <a:latin typeface="Times New Roman" panose="02020603050405020304" pitchFamily="18" charset="0"/>
                <a:cs typeface="Times New Roman" panose="02020603050405020304" pitchFamily="18" charset="0"/>
              </a:rPr>
              <a:t>Foundation for Other Functions</a:t>
            </a:r>
            <a:r>
              <a:rPr lang="en-US" sz="2400" dirty="0">
                <a:latin typeface="Times New Roman" panose="02020603050405020304" pitchFamily="18" charset="0"/>
                <a:cs typeface="Times New Roman" panose="02020603050405020304" pitchFamily="18" charset="0"/>
              </a:rPr>
              <a:t> – Organizing supports planning, leading and controlling.</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267759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3D8AF3-52E3-7031-8C01-0B85BA7C81A3}"/>
              </a:ext>
            </a:extLst>
          </p:cNvPr>
          <p:cNvSpPr>
            <a:spLocks noGrp="1"/>
          </p:cNvSpPr>
          <p:nvPr>
            <p:ph idx="1"/>
          </p:nvPr>
        </p:nvSpPr>
        <p:spPr>
          <a:xfrm>
            <a:off x="475785" y="1884556"/>
            <a:ext cx="11240429" cy="5185317"/>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CHARACTERISTICS OF ORGANISING</a:t>
            </a:r>
          </a:p>
          <a:p>
            <a:r>
              <a:rPr lang="en-IN" sz="2000" b="1" dirty="0">
                <a:latin typeface="Times New Roman" panose="02020603050405020304" pitchFamily="18" charset="0"/>
                <a:cs typeface="Times New Roman" panose="02020603050405020304" pitchFamily="18" charset="0"/>
              </a:rPr>
              <a:t>Division of Work: </a:t>
            </a:r>
            <a:r>
              <a:rPr lang="en-US" sz="2000" dirty="0">
                <a:latin typeface="Times New Roman" panose="02020603050405020304" pitchFamily="18" charset="0"/>
                <a:cs typeface="Times New Roman" panose="02020603050405020304" pitchFamily="18" charset="0"/>
              </a:rPr>
              <a:t>Work is divided into smaller parts; each person does a specific job.</a:t>
            </a:r>
          </a:p>
          <a:p>
            <a:r>
              <a:rPr lang="en-IN" sz="2000" b="1" dirty="0">
                <a:latin typeface="Times New Roman" panose="02020603050405020304" pitchFamily="18" charset="0"/>
                <a:cs typeface="Times New Roman" panose="02020603050405020304" pitchFamily="18" charset="0"/>
              </a:rPr>
              <a:t>Coordination: </a:t>
            </a:r>
            <a:r>
              <a:rPr lang="en-US" sz="2000" dirty="0">
                <a:latin typeface="Times New Roman" panose="02020603050405020304" pitchFamily="18" charset="0"/>
                <a:cs typeface="Times New Roman" panose="02020603050405020304" pitchFamily="18" charset="0"/>
              </a:rPr>
              <a:t>Different departments work together smoothly.</a:t>
            </a:r>
          </a:p>
          <a:p>
            <a:r>
              <a:rPr lang="en-IN" sz="2000" b="1" dirty="0">
                <a:latin typeface="Times New Roman" panose="02020603050405020304" pitchFamily="18" charset="0"/>
                <a:cs typeface="Times New Roman" panose="02020603050405020304" pitchFamily="18" charset="0"/>
              </a:rPr>
              <a:t>Resource Optimization</a:t>
            </a:r>
            <a:r>
              <a:rPr lang="en-IN"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Resources (money, people, machines) are used effectively.</a:t>
            </a:r>
          </a:p>
          <a:p>
            <a:r>
              <a:rPr lang="en-IN" sz="2000" b="1" dirty="0">
                <a:latin typeface="Times New Roman" panose="02020603050405020304" pitchFamily="18" charset="0"/>
                <a:cs typeface="Times New Roman" panose="02020603050405020304" pitchFamily="18" charset="0"/>
              </a:rPr>
              <a:t>Hierarchy of Authority: </a:t>
            </a:r>
            <a:r>
              <a:rPr lang="en-US" sz="2000" dirty="0">
                <a:latin typeface="Times New Roman" panose="02020603050405020304" pitchFamily="18" charset="0"/>
                <a:cs typeface="Times New Roman" panose="02020603050405020304" pitchFamily="18" charset="0"/>
              </a:rPr>
              <a:t>There is a clear reporting structure: who reports to whom.</a:t>
            </a:r>
          </a:p>
          <a:p>
            <a:r>
              <a:rPr lang="en-IN" sz="2000" b="1" dirty="0">
                <a:latin typeface="Times New Roman" panose="02020603050405020304" pitchFamily="18" charset="0"/>
                <a:cs typeface="Times New Roman" panose="02020603050405020304" pitchFamily="18" charset="0"/>
              </a:rPr>
              <a:t>Efficient Communication: </a:t>
            </a:r>
            <a:r>
              <a:rPr lang="en-US" sz="2000" dirty="0">
                <a:latin typeface="Times New Roman" panose="02020603050405020304" pitchFamily="18" charset="0"/>
                <a:cs typeface="Times New Roman" panose="02020603050405020304" pitchFamily="18" charset="0"/>
              </a:rPr>
              <a:t>Clear communication channels make work easy.</a:t>
            </a:r>
          </a:p>
          <a:p>
            <a:r>
              <a:rPr lang="en-IN" sz="2000" b="1" dirty="0">
                <a:latin typeface="Times New Roman" panose="02020603050405020304" pitchFamily="18" charset="0"/>
                <a:cs typeface="Times New Roman" panose="02020603050405020304" pitchFamily="18" charset="0"/>
              </a:rPr>
              <a:t>Specialization: </a:t>
            </a:r>
            <a:r>
              <a:rPr lang="en-US" sz="2000" dirty="0">
                <a:latin typeface="Times New Roman" panose="02020603050405020304" pitchFamily="18" charset="0"/>
                <a:cs typeface="Times New Roman" panose="02020603050405020304" pitchFamily="18" charset="0"/>
              </a:rPr>
              <a:t>People get jobs based on their skills.</a:t>
            </a:r>
          </a:p>
          <a:p>
            <a:r>
              <a:rPr lang="en-US" sz="2000" b="1" dirty="0">
                <a:latin typeface="Times New Roman" panose="02020603050405020304" pitchFamily="18" charset="0"/>
                <a:cs typeface="Times New Roman" panose="02020603050405020304" pitchFamily="18" charset="0"/>
              </a:rPr>
              <a:t>Clear Roles &amp; Responsibilities</a:t>
            </a:r>
            <a:r>
              <a:rPr lang="en-US" sz="2000" dirty="0">
                <a:latin typeface="Times New Roman" panose="02020603050405020304" pitchFamily="18" charset="0"/>
                <a:cs typeface="Times New Roman" panose="02020603050405020304" pitchFamily="18" charset="0"/>
              </a:rPr>
              <a:t>: Everyone knows what they need to do.</a:t>
            </a:r>
            <a:br>
              <a:rPr lang="en-IN" sz="2400" dirty="0"/>
            </a:b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411697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0101B5-AB52-A3E9-E874-DE29FA821AFA}"/>
              </a:ext>
            </a:extLst>
          </p:cNvPr>
          <p:cNvSpPr>
            <a:spLocks noGrp="1"/>
          </p:cNvSpPr>
          <p:nvPr>
            <p:ph idx="1"/>
          </p:nvPr>
        </p:nvSpPr>
        <p:spPr>
          <a:xfrm>
            <a:off x="591015" y="1483112"/>
            <a:ext cx="10995102" cy="5374888"/>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TYPES OF ORGANISATION STRUCTURE</a:t>
            </a:r>
          </a:p>
          <a:p>
            <a:pPr marL="0" indent="0">
              <a:buNone/>
            </a:pPr>
            <a:r>
              <a:rPr lang="en-US" sz="2200" b="1" dirty="0">
                <a:latin typeface="Times New Roman" panose="02020603050405020304" pitchFamily="18" charset="0"/>
                <a:cs typeface="Times New Roman" panose="02020603050405020304" pitchFamily="18" charset="0"/>
              </a:rPr>
              <a:t>1. Traditional Organisational Design: </a:t>
            </a:r>
          </a:p>
          <a:p>
            <a:r>
              <a:rPr lang="en-US" sz="2200" dirty="0">
                <a:latin typeface="Times New Roman" panose="02020603050405020304" pitchFamily="18" charset="0"/>
                <a:cs typeface="Times New Roman" panose="02020603050405020304" pitchFamily="18" charset="0"/>
              </a:rPr>
              <a:t>A traditional organisational design is a hierarchical structure where authority flows from the top management down to subordinates. </a:t>
            </a:r>
          </a:p>
          <a:p>
            <a:r>
              <a:rPr lang="en-US" sz="2200" dirty="0">
                <a:latin typeface="Times New Roman" panose="02020603050405020304" pitchFamily="18" charset="0"/>
                <a:cs typeface="Times New Roman" panose="02020603050405020304" pitchFamily="18" charset="0"/>
              </a:rPr>
              <a:t>It is rigid in nature and follows fixed rules and procedures. Employees are divided based on departments, each headed by a manager who supervises the staff and is responsible for performance. </a:t>
            </a:r>
          </a:p>
          <a:p>
            <a:r>
              <a:rPr lang="en-US" sz="2200" dirty="0">
                <a:latin typeface="Times New Roman" panose="02020603050405020304" pitchFamily="18" charset="0"/>
                <a:cs typeface="Times New Roman" panose="02020603050405020304" pitchFamily="18" charset="0"/>
              </a:rPr>
              <a:t>The departmental heads report to higher-level managers. Traditional structures work well in stable environments, but they are usually slow to change and not very flexible. </a:t>
            </a:r>
          </a:p>
          <a:p>
            <a:pPr marL="0" indent="0">
              <a:buNone/>
            </a:pPr>
            <a:r>
              <a:rPr lang="en-US" sz="2200" b="1" dirty="0">
                <a:latin typeface="Times New Roman" panose="02020603050405020304" pitchFamily="18" charset="0"/>
                <a:cs typeface="Times New Roman" panose="02020603050405020304" pitchFamily="18" charset="0"/>
              </a:rPr>
              <a:t>1.1</a:t>
            </a:r>
            <a:r>
              <a:rPr lang="en-US" sz="2200" dirty="0">
                <a:latin typeface="Times New Roman" panose="02020603050405020304" pitchFamily="18" charset="0"/>
                <a:cs typeface="Times New Roman" panose="02020603050405020304" pitchFamily="18" charset="0"/>
              </a:rPr>
              <a:t> </a:t>
            </a:r>
            <a:r>
              <a:rPr lang="en-US" sz="2200" b="1" dirty="0">
                <a:latin typeface="Times New Roman" panose="02020603050405020304" pitchFamily="18" charset="0"/>
                <a:cs typeface="Times New Roman" panose="02020603050405020304" pitchFamily="18" charset="0"/>
              </a:rPr>
              <a:t>Simple Structure: </a:t>
            </a:r>
          </a:p>
          <a:p>
            <a:r>
              <a:rPr lang="en-US" sz="2200" dirty="0">
                <a:latin typeface="Times New Roman" panose="02020603050405020304" pitchFamily="18" charset="0"/>
                <a:cs typeface="Times New Roman" panose="02020603050405020304" pitchFamily="18" charset="0"/>
              </a:rPr>
              <a:t>A simple structure is the most basic form of organisation. It is generally found in small or newly formed businesses managed by a single owner. </a:t>
            </a:r>
          </a:p>
          <a:p>
            <a:r>
              <a:rPr lang="en-US" sz="2200" dirty="0">
                <a:latin typeface="Times New Roman" panose="02020603050405020304" pitchFamily="18" charset="0"/>
                <a:cs typeface="Times New Roman" panose="02020603050405020304" pitchFamily="18" charset="0"/>
              </a:rPr>
              <a:t>The main features of this structure are centralised authority, few rules, minimum specialization, and a flat hierarchy with very few levels. </a:t>
            </a:r>
          </a:p>
          <a:p>
            <a:r>
              <a:rPr lang="en-US" sz="2200" dirty="0">
                <a:latin typeface="Times New Roman" panose="02020603050405020304" pitchFamily="18" charset="0"/>
                <a:cs typeface="Times New Roman" panose="02020603050405020304" pitchFamily="18" charset="0"/>
              </a:rPr>
              <a:t>The owner makes most decisions and directly supervises employees. Because the structure is simple, decisions are quick, and work is flexible.</a:t>
            </a:r>
          </a:p>
          <a:p>
            <a:r>
              <a:rPr lang="en-US" sz="2200" dirty="0">
                <a:latin typeface="Times New Roman" panose="02020603050405020304" pitchFamily="18" charset="0"/>
                <a:cs typeface="Times New Roman" panose="02020603050405020304" pitchFamily="18" charset="0"/>
              </a:rPr>
              <a:t> However, this structure is not suitable for large organisations, where tasks become complex.</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36004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ED98FF-1938-DC0C-E1E2-C6CDB3D748EB}"/>
              </a:ext>
            </a:extLst>
          </p:cNvPr>
          <p:cNvSpPr>
            <a:spLocks noGrp="1"/>
          </p:cNvSpPr>
          <p:nvPr>
            <p:ph idx="1"/>
          </p:nvPr>
        </p:nvSpPr>
        <p:spPr/>
        <p:txBody>
          <a:bodyPr/>
          <a:lstStyle/>
          <a:p>
            <a:pPr marL="0" indent="0">
              <a:buNone/>
            </a:pPr>
            <a:r>
              <a:rPr lang="en-US" sz="2000" b="1" dirty="0">
                <a:latin typeface="Times New Roman" panose="02020603050405020304" pitchFamily="18" charset="0"/>
                <a:cs typeface="Times New Roman" panose="02020603050405020304" pitchFamily="18" charset="0"/>
              </a:rPr>
              <a:t>Advantages:</a:t>
            </a:r>
          </a:p>
          <a:p>
            <a:r>
              <a:rPr lang="en-IN" sz="2000" dirty="0">
                <a:latin typeface="Times New Roman" panose="02020603050405020304" pitchFamily="18" charset="0"/>
                <a:cs typeface="Times New Roman" panose="02020603050405020304" pitchFamily="18" charset="0"/>
              </a:rPr>
              <a:t>Encourages creativity and experimentation.</a:t>
            </a:r>
          </a:p>
          <a:p>
            <a:r>
              <a:rPr lang="en-US" sz="2000" dirty="0">
                <a:latin typeface="Times New Roman" panose="02020603050405020304" pitchFamily="18" charset="0"/>
                <a:cs typeface="Times New Roman" panose="02020603050405020304" pitchFamily="18" charset="0"/>
              </a:rPr>
              <a:t>Easier management of business operations.</a:t>
            </a:r>
          </a:p>
          <a:p>
            <a:r>
              <a:rPr lang="en-US" sz="2000" dirty="0">
                <a:latin typeface="Times New Roman" panose="02020603050405020304" pitchFamily="18" charset="0"/>
                <a:cs typeface="Times New Roman" panose="02020603050405020304" pitchFamily="18" charset="0"/>
              </a:rPr>
              <a:t>Simple and formal in nature.</a:t>
            </a:r>
          </a:p>
          <a:p>
            <a:r>
              <a:rPr lang="en-US" sz="2000" dirty="0">
                <a:latin typeface="Times New Roman" panose="02020603050405020304" pitchFamily="18" charset="0"/>
                <a:cs typeface="Times New Roman" panose="02020603050405020304" pitchFamily="18" charset="0"/>
              </a:rPr>
              <a:t>Decisions are rational and fast.</a:t>
            </a:r>
          </a:p>
          <a:p>
            <a:pPr marL="0" indent="0">
              <a:buNone/>
            </a:pPr>
            <a:r>
              <a:rPr lang="en-US" sz="2000" b="1" dirty="0">
                <a:latin typeface="Times New Roman" panose="02020603050405020304" pitchFamily="18" charset="0"/>
                <a:cs typeface="Times New Roman" panose="02020603050405020304" pitchFamily="18" charset="0"/>
              </a:rPr>
              <a:t>Disadvantages</a:t>
            </a:r>
          </a:p>
          <a:p>
            <a:r>
              <a:rPr lang="en-US" sz="2000" dirty="0">
                <a:latin typeface="Times New Roman" panose="02020603050405020304" pitchFamily="18" charset="0"/>
                <a:cs typeface="Times New Roman" panose="02020603050405020304" pitchFamily="18" charset="0"/>
              </a:rPr>
              <a:t>Ineffective when organisation grows larger.</a:t>
            </a:r>
          </a:p>
          <a:p>
            <a:r>
              <a:rPr lang="en-US" sz="2000" dirty="0">
                <a:latin typeface="Times New Roman" panose="02020603050405020304" pitchFamily="18" charset="0"/>
                <a:cs typeface="Times New Roman" panose="02020603050405020304" pitchFamily="18" charset="0"/>
              </a:rPr>
              <a:t>Owner becomes overloaded with work.</a:t>
            </a:r>
          </a:p>
          <a:p>
            <a:r>
              <a:rPr lang="en-US" sz="2000" dirty="0">
                <a:latin typeface="Times New Roman" panose="02020603050405020304" pitchFamily="18" charset="0"/>
                <a:cs typeface="Times New Roman" panose="02020603050405020304" pitchFamily="18" charset="0"/>
              </a:rPr>
              <a:t>Focus is on routine work, not strategy.</a:t>
            </a:r>
          </a:p>
          <a:p>
            <a:r>
              <a:rPr lang="en-US" sz="2000" dirty="0">
                <a:latin typeface="Times New Roman" panose="02020603050405020304" pitchFamily="18" charset="0"/>
                <a:cs typeface="Times New Roman" panose="02020603050405020304" pitchFamily="18" charset="0"/>
              </a:rPr>
              <a:t>Limited growth opportunities for managers.</a:t>
            </a:r>
          </a:p>
          <a:p>
            <a:pPr marL="0" indent="0">
              <a:buNone/>
            </a:pPr>
            <a:endParaRPr lang="en-IN"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81014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6671E5-1547-206E-34F3-3A5A92A0F890}"/>
              </a:ext>
            </a:extLst>
          </p:cNvPr>
          <p:cNvSpPr>
            <a:spLocks noGrp="1"/>
          </p:cNvSpPr>
          <p:nvPr>
            <p:ph idx="1"/>
          </p:nvPr>
        </p:nvSpPr>
        <p:spPr>
          <a:xfrm>
            <a:off x="838200" y="2096430"/>
            <a:ext cx="10515600" cy="4883421"/>
          </a:xfrm>
        </p:spPr>
        <p:txBody>
          <a:bodyPr/>
          <a:lstStyle/>
          <a:p>
            <a:pPr marL="0" indent="0">
              <a:buNone/>
            </a:pPr>
            <a:r>
              <a:rPr lang="en-US" sz="2200" b="1" dirty="0">
                <a:latin typeface="Times New Roman" panose="02020603050405020304" pitchFamily="18" charset="0"/>
                <a:cs typeface="Times New Roman" panose="02020603050405020304" pitchFamily="18" charset="0"/>
              </a:rPr>
              <a:t>1.2 Functional Organisational Structure</a:t>
            </a:r>
          </a:p>
          <a:p>
            <a:r>
              <a:rPr lang="en-US" sz="2200" dirty="0">
                <a:latin typeface="Times New Roman" panose="02020603050405020304" pitchFamily="18" charset="0"/>
                <a:cs typeface="Times New Roman" panose="02020603050405020304" pitchFamily="18" charset="0"/>
              </a:rPr>
              <a:t>A functional structure divides the organisation into departments based on specific functions, such as marketing, finance, HR, production, etc. </a:t>
            </a:r>
          </a:p>
          <a:p>
            <a:r>
              <a:rPr lang="en-US" sz="2200" dirty="0">
                <a:latin typeface="Times New Roman" panose="02020603050405020304" pitchFamily="18" charset="0"/>
                <a:cs typeface="Times New Roman" panose="02020603050405020304" pitchFamily="18" charset="0"/>
              </a:rPr>
              <a:t>Each department is led by a specialist who has authority over that function. These specialists provide expert guidance and generally make decisions for their area. </a:t>
            </a:r>
          </a:p>
          <a:p>
            <a:r>
              <a:rPr lang="en-US" sz="2200" dirty="0">
                <a:latin typeface="Times New Roman" panose="02020603050405020304" pitchFamily="18" charset="0"/>
                <a:cs typeface="Times New Roman" panose="02020603050405020304" pitchFamily="18" charset="0"/>
              </a:rPr>
              <a:t>This structure promotes </a:t>
            </a:r>
            <a:r>
              <a:rPr lang="en-US" sz="2200" dirty="0" err="1">
                <a:latin typeface="Times New Roman" panose="02020603050405020304" pitchFamily="18" charset="0"/>
                <a:cs typeface="Times New Roman" panose="02020603050405020304" pitchFamily="18" charset="0"/>
              </a:rPr>
              <a:t>specialisation</a:t>
            </a:r>
            <a:r>
              <a:rPr lang="en-US" sz="2200" dirty="0">
                <a:latin typeface="Times New Roman" panose="02020603050405020304" pitchFamily="18" charset="0"/>
                <a:cs typeface="Times New Roman" panose="02020603050405020304" pitchFamily="18" charset="0"/>
              </a:rPr>
              <a:t>, improves performance, and makes complex tasks easier to manage. However, because employees report to different specialists, there may be confusion and overlapping authority.</a:t>
            </a:r>
          </a:p>
          <a:p>
            <a:pPr marL="0" indent="0">
              <a:buNone/>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4462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0E5A06D-0F87-B8F7-60F7-882536754AD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6200000">
            <a:off x="4045920" y="-904452"/>
            <a:ext cx="4352925" cy="9813075"/>
          </a:xfrm>
          <a:prstGeom prst="rect">
            <a:avLst/>
          </a:prstGeom>
        </p:spPr>
      </p:pic>
    </p:spTree>
    <p:extLst>
      <p:ext uri="{BB962C8B-B14F-4D97-AF65-F5344CB8AC3E}">
        <p14:creationId xmlns:p14="http://schemas.microsoft.com/office/powerpoint/2010/main" val="3337698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B820CD-4E61-B111-AB7C-F27E25E406AE}"/>
              </a:ext>
            </a:extLst>
          </p:cNvPr>
          <p:cNvSpPr>
            <a:spLocks noGrp="1"/>
          </p:cNvSpPr>
          <p:nvPr>
            <p:ph idx="1"/>
          </p:nvPr>
        </p:nvSpPr>
        <p:spPr>
          <a:xfrm>
            <a:off x="312234" y="1505415"/>
            <a:ext cx="11686478" cy="5163013"/>
          </a:xfrm>
        </p:spPr>
        <p:txBody>
          <a:bodyPr>
            <a:normAutofit fontScale="77500" lnSpcReduction="20000"/>
          </a:bodyPr>
          <a:lstStyle/>
          <a:p>
            <a:pPr marL="0" indent="0">
              <a:buNone/>
            </a:pPr>
            <a:r>
              <a:rPr lang="en-US" b="1" dirty="0">
                <a:latin typeface="Times New Roman" panose="02020603050405020304" pitchFamily="18" charset="0"/>
                <a:cs typeface="Times New Roman" panose="02020603050405020304" pitchFamily="18" charset="0"/>
              </a:rPr>
              <a:t>Advantages</a:t>
            </a:r>
          </a:p>
          <a:p>
            <a:r>
              <a:rPr lang="en-US" dirty="0">
                <a:latin typeface="Times New Roman" panose="02020603050405020304" pitchFamily="18" charset="0"/>
                <a:cs typeface="Times New Roman" panose="02020603050405020304" pitchFamily="18" charset="0"/>
              </a:rPr>
              <a:t>Employees develop expertise in their specific area.</a:t>
            </a:r>
          </a:p>
          <a:p>
            <a:r>
              <a:rPr lang="en-US" dirty="0">
                <a:latin typeface="Times New Roman" panose="02020603050405020304" pitchFamily="18" charset="0"/>
                <a:cs typeface="Times New Roman" panose="02020603050405020304" pitchFamily="18" charset="0"/>
              </a:rPr>
              <a:t>Higher efficiency and rational decision-making.</a:t>
            </a:r>
          </a:p>
          <a:p>
            <a:r>
              <a:rPr lang="en-US" dirty="0">
                <a:latin typeface="Times New Roman" panose="02020603050405020304" pitchFamily="18" charset="0"/>
                <a:cs typeface="Times New Roman" panose="02020603050405020304" pitchFamily="18" charset="0"/>
              </a:rPr>
              <a:t>Easier recruitment and training of employees.</a:t>
            </a:r>
          </a:p>
          <a:p>
            <a:r>
              <a:rPr lang="en-US" dirty="0">
                <a:latin typeface="Times New Roman" panose="02020603050405020304" pitchFamily="18" charset="0"/>
                <a:cs typeface="Times New Roman" panose="02020603050405020304" pitchFamily="18" charset="0"/>
              </a:rPr>
              <a:t>Top executives are relieved from multiple tasks.</a:t>
            </a:r>
          </a:p>
          <a:p>
            <a:r>
              <a:rPr lang="en-US" dirty="0">
                <a:latin typeface="Times New Roman" panose="02020603050405020304" pitchFamily="18" charset="0"/>
                <a:cs typeface="Times New Roman" panose="02020603050405020304" pitchFamily="18" charset="0"/>
              </a:rPr>
              <a:t>Better growth and development opportunities.</a:t>
            </a:r>
          </a:p>
          <a:p>
            <a:pPr marL="0" indent="0">
              <a:buNone/>
            </a:pPr>
            <a:r>
              <a:rPr lang="en-US" b="1" dirty="0">
                <a:latin typeface="Times New Roman" panose="02020603050405020304" pitchFamily="18" charset="0"/>
                <a:cs typeface="Times New Roman" panose="02020603050405020304" pitchFamily="18" charset="0"/>
              </a:rPr>
              <a:t>Disadvantages</a:t>
            </a:r>
          </a:p>
          <a:p>
            <a:r>
              <a:rPr lang="en-US" dirty="0">
                <a:latin typeface="Times New Roman" panose="02020603050405020304" pitchFamily="18" charset="0"/>
                <a:cs typeface="Times New Roman" panose="02020603050405020304" pitchFamily="18" charset="0"/>
              </a:rPr>
              <a:t>Confusion due to multiple supervisors.</a:t>
            </a:r>
          </a:p>
          <a:p>
            <a:r>
              <a:rPr lang="en-US" dirty="0">
                <a:latin typeface="Times New Roman" panose="02020603050405020304" pitchFamily="18" charset="0"/>
                <a:cs typeface="Times New Roman" panose="02020603050405020304" pitchFamily="18" charset="0"/>
              </a:rPr>
              <a:t>Discipline becomes difficult to maintain.</a:t>
            </a:r>
          </a:p>
          <a:p>
            <a:r>
              <a:rPr lang="en-US" dirty="0">
                <a:latin typeface="Times New Roman" panose="02020603050405020304" pitchFamily="18" charset="0"/>
                <a:cs typeface="Times New Roman" panose="02020603050405020304" pitchFamily="18" charset="0"/>
              </a:rPr>
              <a:t>Poor coordination between departments.</a:t>
            </a:r>
          </a:p>
          <a:p>
            <a:r>
              <a:rPr lang="en-US" dirty="0">
                <a:latin typeface="Times New Roman" panose="02020603050405020304" pitchFamily="18" charset="0"/>
                <a:cs typeface="Times New Roman" panose="02020603050405020304" pitchFamily="18" charset="0"/>
              </a:rPr>
              <a:t>High administrative costs.</a:t>
            </a:r>
          </a:p>
          <a:p>
            <a:r>
              <a:rPr lang="en-US" dirty="0">
                <a:latin typeface="Times New Roman" panose="02020603050405020304" pitchFamily="18" charset="0"/>
                <a:cs typeface="Times New Roman" panose="02020603050405020304" pitchFamily="18" charset="0"/>
              </a:rPr>
              <a:t>Delay in decision-making due to consultation.</a:t>
            </a:r>
          </a:p>
          <a:p>
            <a:r>
              <a:rPr lang="en-US" dirty="0">
                <a:latin typeface="Times New Roman" panose="02020603050405020304" pitchFamily="18" charset="0"/>
                <a:cs typeface="Times New Roman" panose="02020603050405020304" pitchFamily="18" charset="0"/>
              </a:rPr>
              <a:t>Limited overall training for managers.</a:t>
            </a:r>
          </a:p>
          <a:p>
            <a:r>
              <a:rPr lang="en-US" dirty="0">
                <a:latin typeface="Times New Roman" panose="02020603050405020304" pitchFamily="18" charset="0"/>
                <a:cs typeface="Times New Roman" panose="02020603050405020304" pitchFamily="18" charset="0"/>
              </a:rPr>
              <a:t>Can become unstable due to changes in roles.</a:t>
            </a:r>
          </a:p>
          <a:p>
            <a:pPr marL="0" indent="0">
              <a:buNone/>
            </a:pPr>
            <a:endParaRPr lang="en-IN" dirty="0"/>
          </a:p>
        </p:txBody>
      </p:sp>
    </p:spTree>
    <p:extLst>
      <p:ext uri="{BB962C8B-B14F-4D97-AF65-F5344CB8AC3E}">
        <p14:creationId xmlns:p14="http://schemas.microsoft.com/office/powerpoint/2010/main" val="1395108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66ED0F-071C-C02D-8513-860BA7C0945D}"/>
              </a:ext>
            </a:extLst>
          </p:cNvPr>
          <p:cNvSpPr>
            <a:spLocks noGrp="1"/>
          </p:cNvSpPr>
          <p:nvPr>
            <p:ph idx="1"/>
          </p:nvPr>
        </p:nvSpPr>
        <p:spPr>
          <a:xfrm>
            <a:off x="297366" y="1940311"/>
            <a:ext cx="11597268" cy="4460489"/>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1.3 Divisional Organisational Structure:</a:t>
            </a:r>
          </a:p>
          <a:p>
            <a:r>
              <a:rPr lang="en-US" sz="2400" dirty="0">
                <a:latin typeface="Times New Roman" panose="02020603050405020304" pitchFamily="18" charset="0"/>
                <a:cs typeface="Times New Roman" panose="02020603050405020304" pitchFamily="18" charset="0"/>
              </a:rPr>
              <a:t>A divisional structure is used when an organisation wants to serve different markets, products, or customer groups. </a:t>
            </a:r>
          </a:p>
          <a:p>
            <a:r>
              <a:rPr lang="en-US" sz="2400" dirty="0">
                <a:latin typeface="Times New Roman" panose="02020603050405020304" pitchFamily="18" charset="0"/>
                <a:cs typeface="Times New Roman" panose="02020603050405020304" pitchFamily="18" charset="0"/>
              </a:rPr>
              <a:t>The company is divided into semi-autonomous business units (divisions), each responsible for its own operations and performance. Each division may have its own functional departments such as marketing, finance, HR, etc. </a:t>
            </a:r>
          </a:p>
          <a:p>
            <a:r>
              <a:rPr lang="en-US" sz="2400" dirty="0">
                <a:latin typeface="Times New Roman" panose="02020603050405020304" pitchFamily="18" charset="0"/>
                <a:cs typeface="Times New Roman" panose="02020603050405020304" pitchFamily="18" charset="0"/>
              </a:rPr>
              <a:t>The aim is to increase flexibility, specialization, and fast decision-making at the division level. However, this structure can be costly because departments may be duplicated</a:t>
            </a:r>
            <a:r>
              <a:rPr lang="en-US" sz="2400" dirty="0"/>
              <a:t>.</a:t>
            </a: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79902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4550BA66-7B11-A82C-A195-EADC9775C6A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6200000">
            <a:off x="4159408" y="-457202"/>
            <a:ext cx="4616606" cy="9099397"/>
          </a:xfrm>
        </p:spPr>
      </p:pic>
    </p:spTree>
    <p:extLst>
      <p:ext uri="{BB962C8B-B14F-4D97-AF65-F5344CB8AC3E}">
        <p14:creationId xmlns:p14="http://schemas.microsoft.com/office/powerpoint/2010/main" val="3027575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276F64-AF5E-3778-B45F-E058CBC5F59E}"/>
              </a:ext>
            </a:extLst>
          </p:cNvPr>
          <p:cNvSpPr>
            <a:spLocks noGrp="1"/>
          </p:cNvSpPr>
          <p:nvPr>
            <p:ph idx="1"/>
          </p:nvPr>
        </p:nvSpPr>
        <p:spPr>
          <a:xfrm>
            <a:off x="838200" y="1997880"/>
            <a:ext cx="10515600" cy="4634931"/>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MEANING OF PLANNING</a:t>
            </a:r>
            <a:endParaRPr lang="en-US" dirty="0"/>
          </a:p>
          <a:p>
            <a:pPr marL="0" indent="0">
              <a:buNone/>
            </a:pPr>
            <a:r>
              <a:rPr lang="en-US" sz="2000" dirty="0">
                <a:latin typeface="Times New Roman" panose="02020603050405020304" pitchFamily="18" charset="0"/>
                <a:cs typeface="Times New Roman" panose="02020603050405020304" pitchFamily="18" charset="0"/>
              </a:rPr>
              <a:t>Planning refers to deciding in advance what to do, how to do it, when to do it, and who should do it. This bridges the gap from where the organization is to where it wants to be.</a:t>
            </a:r>
          </a:p>
          <a:p>
            <a:pPr marL="0" indent="0">
              <a:buNone/>
            </a:pPr>
            <a:r>
              <a:rPr lang="en-US" sz="2000" dirty="0">
                <a:latin typeface="Times New Roman" panose="02020603050405020304" pitchFamily="18" charset="0"/>
                <a:cs typeface="Times New Roman" panose="02020603050405020304" pitchFamily="18" charset="0"/>
              </a:rPr>
              <a:t>The planning function involves establishing goals and arranging them in logical order.</a:t>
            </a:r>
          </a:p>
          <a:p>
            <a:pPr marL="0" indent="0">
              <a:buNone/>
            </a:pPr>
            <a:r>
              <a:rPr lang="en-US" sz="2000" dirty="0">
                <a:latin typeface="Times New Roman" panose="02020603050405020304" pitchFamily="18" charset="0"/>
                <a:cs typeface="Times New Roman" panose="02020603050405020304" pitchFamily="18" charset="0"/>
              </a:rPr>
              <a:t>Planning is a process that involves setting goals, determining actions to achieve those goals, and organizing the resources and efforts to carry out those actions. </a:t>
            </a:r>
          </a:p>
          <a:p>
            <a:pPr marL="0" indent="0">
              <a:buNone/>
            </a:pPr>
            <a:r>
              <a:rPr lang="en-US" sz="2000" dirty="0">
                <a:latin typeface="Times New Roman" panose="02020603050405020304" pitchFamily="18" charset="0"/>
                <a:cs typeface="Times New Roman" panose="02020603050405020304" pitchFamily="18" charset="0"/>
              </a:rPr>
              <a:t>It also involves anticipating future needs and circumstances, making decisions about the best course of action, and preparing for potential challenges or opportunities.</a:t>
            </a:r>
          </a:p>
          <a:p>
            <a:pPr marL="0" indent="0">
              <a:buNone/>
            </a:pPr>
            <a:r>
              <a:rPr lang="en-US" sz="2000" b="1" dirty="0">
                <a:latin typeface="Times New Roman" panose="02020603050405020304" pitchFamily="18" charset="0"/>
                <a:cs typeface="Times New Roman" panose="02020603050405020304" pitchFamily="18" charset="0"/>
              </a:rPr>
              <a:t>According to Henry Fayol, </a:t>
            </a:r>
            <a:r>
              <a:rPr lang="en-US" sz="2000" dirty="0">
                <a:latin typeface="Times New Roman" panose="02020603050405020304" pitchFamily="18" charset="0"/>
                <a:cs typeface="Times New Roman" panose="02020603050405020304" pitchFamily="18" charset="0"/>
              </a:rPr>
              <a:t>“ Planning is deciding the best alternatives among others to perform different managerial operations in order to achieve the pre-determined goals”.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35059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F89274-A020-899E-2DDA-ACC4B1531A64}"/>
              </a:ext>
            </a:extLst>
          </p:cNvPr>
          <p:cNvSpPr>
            <a:spLocks noGrp="1"/>
          </p:cNvSpPr>
          <p:nvPr>
            <p:ph idx="1"/>
          </p:nvPr>
        </p:nvSpPr>
        <p:spPr/>
        <p:txBody>
          <a:bodyPr>
            <a:normAutofit fontScale="77500" lnSpcReduction="20000"/>
          </a:bodyPr>
          <a:lstStyle/>
          <a:p>
            <a:pPr marL="0" indent="0">
              <a:buNone/>
            </a:pPr>
            <a:r>
              <a:rPr lang="en-US" b="1" dirty="0">
                <a:latin typeface="Times New Roman" panose="02020603050405020304" pitchFamily="18" charset="0"/>
                <a:cs typeface="Times New Roman" panose="02020603050405020304" pitchFamily="18" charset="0"/>
              </a:rPr>
              <a:t>Advantages</a:t>
            </a:r>
          </a:p>
          <a:p>
            <a:r>
              <a:rPr lang="en-US" dirty="0">
                <a:latin typeface="Times New Roman" panose="02020603050405020304" pitchFamily="18" charset="0"/>
                <a:cs typeface="Times New Roman" panose="02020603050405020304" pitchFamily="18" charset="0"/>
              </a:rPr>
              <a:t>Clear assignment of responsibility within divisions.</a:t>
            </a:r>
          </a:p>
          <a:p>
            <a:r>
              <a:rPr lang="en-US" dirty="0">
                <a:latin typeface="Times New Roman" panose="02020603050405020304" pitchFamily="18" charset="0"/>
                <a:cs typeface="Times New Roman" panose="02020603050405020304" pitchFamily="18" charset="0"/>
              </a:rPr>
              <a:t>Suitable for competitive markets where quick response is needed.</a:t>
            </a:r>
          </a:p>
          <a:p>
            <a:r>
              <a:rPr lang="en-US" dirty="0">
                <a:latin typeface="Times New Roman" panose="02020603050405020304" pitchFamily="18" charset="0"/>
                <a:cs typeface="Times New Roman" panose="02020603050405020304" pitchFamily="18" charset="0"/>
              </a:rPr>
              <a:t>Allows development of a unique culture in each division.</a:t>
            </a:r>
          </a:p>
          <a:p>
            <a:r>
              <a:rPr lang="en-US" dirty="0">
                <a:latin typeface="Times New Roman" panose="02020603050405020304" pitchFamily="18" charset="0"/>
                <a:cs typeface="Times New Roman" panose="02020603050405020304" pitchFamily="18" charset="0"/>
              </a:rPr>
              <a:t>Decision-making happens at lower levels, increasing capability.</a:t>
            </a:r>
          </a:p>
          <a:p>
            <a:r>
              <a:rPr lang="en-US" dirty="0">
                <a:latin typeface="Times New Roman" panose="02020603050405020304" pitchFamily="18" charset="0"/>
                <a:cs typeface="Times New Roman" panose="02020603050405020304" pitchFamily="18" charset="0"/>
              </a:rPr>
              <a:t>Supports </a:t>
            </a:r>
            <a:r>
              <a:rPr lang="en-US" b="1" dirty="0">
                <a:latin typeface="Times New Roman" panose="02020603050405020304" pitchFamily="18" charset="0"/>
                <a:cs typeface="Times New Roman" panose="02020603050405020304" pitchFamily="18" charset="0"/>
              </a:rPr>
              <a:t>diverse products and markets</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Helps organisations respond quickly to change.</a:t>
            </a:r>
          </a:p>
          <a:p>
            <a:pPr marL="0" indent="0">
              <a:buNone/>
            </a:pPr>
            <a:r>
              <a:rPr lang="en-US" b="1" dirty="0">
                <a:latin typeface="Times New Roman" panose="02020603050405020304" pitchFamily="18" charset="0"/>
                <a:cs typeface="Times New Roman" panose="02020603050405020304" pitchFamily="18" charset="0"/>
              </a:rPr>
              <a:t>Disadvantages</a:t>
            </a:r>
          </a:p>
          <a:p>
            <a:r>
              <a:rPr lang="en-US" dirty="0">
                <a:latin typeface="Times New Roman" panose="02020603050405020304" pitchFamily="18" charset="0"/>
                <a:cs typeface="Times New Roman" panose="02020603050405020304" pitchFamily="18" charset="0"/>
              </a:rPr>
              <a:t>Increased cost due to duplication of departments and resources.</a:t>
            </a:r>
          </a:p>
          <a:p>
            <a:r>
              <a:rPr lang="en-US" dirty="0">
                <a:latin typeface="Times New Roman" panose="02020603050405020304" pitchFamily="18" charset="0"/>
                <a:cs typeface="Times New Roman" panose="02020603050405020304" pitchFamily="18" charset="0"/>
              </a:rPr>
              <a:t>Lack of communication between divisions.</a:t>
            </a:r>
          </a:p>
          <a:p>
            <a:r>
              <a:rPr lang="en-US" dirty="0">
                <a:latin typeface="Times New Roman" panose="02020603050405020304" pitchFamily="18" charset="0"/>
                <a:cs typeface="Times New Roman" panose="02020603050405020304" pitchFamily="18" charset="0"/>
              </a:rPr>
              <a:t>Divisions may </a:t>
            </a:r>
            <a:r>
              <a:rPr lang="en-US" dirty="0" err="1">
                <a:latin typeface="Times New Roman" panose="02020603050405020304" pitchFamily="18" charset="0"/>
                <a:cs typeface="Times New Roman" panose="02020603050405020304" pitchFamily="18" charset="0"/>
              </a:rPr>
              <a:t>prioritise</a:t>
            </a:r>
            <a:r>
              <a:rPr lang="en-US" dirty="0">
                <a:latin typeface="Times New Roman" panose="02020603050405020304" pitchFamily="18" charset="0"/>
                <a:cs typeface="Times New Roman" panose="02020603050405020304" pitchFamily="18" charset="0"/>
              </a:rPr>
              <a:t> individual goals over organisational goals.</a:t>
            </a:r>
          </a:p>
          <a:p>
            <a:r>
              <a:rPr lang="en-US" dirty="0">
                <a:latin typeface="Times New Roman" panose="02020603050405020304" pitchFamily="18" charset="0"/>
                <a:cs typeface="Times New Roman" panose="02020603050405020304" pitchFamily="18" charset="0"/>
              </a:rPr>
              <a:t>Lack of technical expertise if employees focus only on division goals.</a:t>
            </a:r>
          </a:p>
          <a:p>
            <a:pPr marL="0" indent="0">
              <a:buNone/>
            </a:pPr>
            <a:endParaRPr lang="en-IN" dirty="0"/>
          </a:p>
        </p:txBody>
      </p:sp>
    </p:spTree>
    <p:extLst>
      <p:ext uri="{BB962C8B-B14F-4D97-AF65-F5344CB8AC3E}">
        <p14:creationId xmlns:p14="http://schemas.microsoft.com/office/powerpoint/2010/main" val="20166837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79120E-5C55-5684-E66C-962AF860E35C}"/>
              </a:ext>
            </a:extLst>
          </p:cNvPr>
          <p:cNvSpPr>
            <a:spLocks noGrp="1"/>
          </p:cNvSpPr>
          <p:nvPr>
            <p:ph idx="1"/>
          </p:nvPr>
        </p:nvSpPr>
        <p:spPr>
          <a:xfrm>
            <a:off x="838200" y="1803323"/>
            <a:ext cx="10515600" cy="435133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DIRECTIONAL IN ORGANISATIONAL STRUCTURES</a:t>
            </a:r>
          </a:p>
          <a:p>
            <a:r>
              <a:rPr lang="en-US" sz="2000" dirty="0">
                <a:latin typeface="Times New Roman" panose="02020603050405020304" pitchFamily="18" charset="0"/>
                <a:cs typeface="Times New Roman" panose="02020603050405020304" pitchFamily="18" charset="0"/>
              </a:rPr>
              <a:t>Modern business environments demand organisations to be flexible, fast, and competitive. Traditional vertical structures often fail to meet these needs. </a:t>
            </a:r>
          </a:p>
          <a:p>
            <a:r>
              <a:rPr lang="en-US" sz="2000" dirty="0">
                <a:latin typeface="Times New Roman" panose="02020603050405020304" pitchFamily="18" charset="0"/>
                <a:cs typeface="Times New Roman" panose="02020603050405020304" pitchFamily="18" charset="0"/>
              </a:rPr>
              <a:t>Organisations are now adopting structures that reduce hierarchy, encourage teamwork, and increase empowerment. </a:t>
            </a:r>
          </a:p>
          <a:p>
            <a:r>
              <a:rPr lang="en-US" sz="2000" dirty="0">
                <a:latin typeface="Times New Roman" panose="02020603050405020304" pitchFamily="18" charset="0"/>
                <a:cs typeface="Times New Roman" panose="02020603050405020304" pitchFamily="18" charset="0"/>
              </a:rPr>
              <a:t>Some modern structures include team-based, network, and boundaryless organisations, which aim to improve flexibility and performance.</a:t>
            </a:r>
          </a:p>
          <a:p>
            <a:r>
              <a:rPr lang="en-IN" sz="2000" dirty="0">
                <a:latin typeface="Times New Roman" panose="02020603050405020304" pitchFamily="18" charset="0"/>
                <a:cs typeface="Times New Roman" panose="02020603050405020304" pitchFamily="18" charset="0"/>
              </a:rPr>
              <a:t>The new organisation structures coming up in the business environment are:</a:t>
            </a:r>
          </a:p>
          <a:p>
            <a:pPr>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Team structure</a:t>
            </a:r>
          </a:p>
          <a:p>
            <a:pPr>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Virtual/ network organisation</a:t>
            </a:r>
          </a:p>
          <a:p>
            <a:pPr>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Boundaryless organisation</a:t>
            </a:r>
          </a:p>
        </p:txBody>
      </p:sp>
    </p:spTree>
    <p:extLst>
      <p:ext uri="{BB962C8B-B14F-4D97-AF65-F5344CB8AC3E}">
        <p14:creationId xmlns:p14="http://schemas.microsoft.com/office/powerpoint/2010/main" val="12124814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712EAE-08B0-7064-2D66-3173CFEF36CF}"/>
              </a:ext>
            </a:extLst>
          </p:cNvPr>
          <p:cNvSpPr>
            <a:spLocks noGrp="1"/>
          </p:cNvSpPr>
          <p:nvPr>
            <p:ph idx="1"/>
          </p:nvPr>
        </p:nvSpPr>
        <p:spPr>
          <a:xfrm>
            <a:off x="269488" y="1516565"/>
            <a:ext cx="11296186" cy="5018049"/>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1. Team structure</a:t>
            </a:r>
          </a:p>
          <a:p>
            <a:r>
              <a:rPr lang="en-US" sz="2000" dirty="0">
                <a:latin typeface="Times New Roman" panose="02020603050405020304" pitchFamily="18" charset="0"/>
                <a:cs typeface="Times New Roman" panose="02020603050405020304" pitchFamily="18" charset="0"/>
              </a:rPr>
              <a:t>A team structure is an organisation design where work is done through teams or work groups rather than a strict hierarchy. </a:t>
            </a:r>
          </a:p>
          <a:p>
            <a:r>
              <a:rPr lang="en-US" sz="2000" dirty="0">
                <a:latin typeface="Times New Roman" panose="02020603050405020304" pitchFamily="18" charset="0"/>
                <a:cs typeface="Times New Roman" panose="02020603050405020304" pitchFamily="18" charset="0"/>
              </a:rPr>
              <a:t>There is no fixed chain of command, and decision-making power is given to team members. </a:t>
            </a:r>
          </a:p>
          <a:p>
            <a:r>
              <a:rPr lang="en-US" sz="2000" dirty="0">
                <a:latin typeface="Times New Roman" panose="02020603050405020304" pitchFamily="18" charset="0"/>
                <a:cs typeface="Times New Roman" panose="02020603050405020304" pitchFamily="18" charset="0"/>
              </a:rPr>
              <a:t>Team structure promotes collaboration, teamwork, and shared responsibility. </a:t>
            </a:r>
          </a:p>
          <a:p>
            <a:r>
              <a:rPr lang="en-US" sz="2000" dirty="0">
                <a:latin typeface="Times New Roman" panose="02020603050405020304" pitchFamily="18" charset="0"/>
                <a:cs typeface="Times New Roman" panose="02020603050405020304" pitchFamily="18" charset="0"/>
              </a:rPr>
              <a:t>Employees are encouraged to solve problems together and use their combined skills to achieve goals. </a:t>
            </a:r>
          </a:p>
          <a:p>
            <a:r>
              <a:rPr lang="en-US" sz="2000" dirty="0">
                <a:latin typeface="Times New Roman" panose="02020603050405020304" pitchFamily="18" charset="0"/>
                <a:cs typeface="Times New Roman" panose="02020603050405020304" pitchFamily="18" charset="0"/>
              </a:rPr>
              <a:t>This structure is common in modern organisations that need creativity, innovation, and flexibility.</a:t>
            </a:r>
          </a:p>
          <a:p>
            <a:pPr marL="0" indent="0">
              <a:buNone/>
            </a:pPr>
            <a:r>
              <a:rPr lang="en-US" sz="2200" b="1" dirty="0">
                <a:latin typeface="Times New Roman" panose="02020603050405020304" pitchFamily="18" charset="0"/>
                <a:cs typeface="Times New Roman" panose="02020603050405020304" pitchFamily="18" charset="0"/>
              </a:rPr>
              <a:t>Advantages of Team-Based Organisation</a:t>
            </a:r>
          </a:p>
          <a:p>
            <a:pPr marL="514350" indent="-514350">
              <a:buAutoNum type="arabicParenR"/>
            </a:pPr>
            <a:r>
              <a:rPr lang="en-US" sz="2000" b="1" dirty="0">
                <a:latin typeface="Times New Roman" panose="02020603050405020304" pitchFamily="18" charset="0"/>
                <a:cs typeface="Times New Roman" panose="02020603050405020304" pitchFamily="18" charset="0"/>
              </a:rPr>
              <a:t>Teamwork:</a:t>
            </a:r>
          </a:p>
          <a:p>
            <a:r>
              <a:rPr lang="en-US" sz="2000" dirty="0">
                <a:latin typeface="Times New Roman" panose="02020603050405020304" pitchFamily="18" charset="0"/>
                <a:cs typeface="Times New Roman" panose="02020603050405020304" pitchFamily="18" charset="0"/>
              </a:rPr>
              <a:t>Decisions are taken by a group rather than a single person.</a:t>
            </a:r>
          </a:p>
          <a:p>
            <a:r>
              <a:rPr lang="en-US" sz="2000" dirty="0">
                <a:latin typeface="Times New Roman" panose="02020603050405020304" pitchFamily="18" charset="0"/>
                <a:cs typeface="Times New Roman" panose="02020603050405020304" pitchFamily="18" charset="0"/>
              </a:rPr>
              <a:t>Responsibilities are shared among team members.</a:t>
            </a:r>
          </a:p>
          <a:p>
            <a:r>
              <a:rPr lang="en-US" sz="2000" dirty="0">
                <a:latin typeface="Times New Roman" panose="02020603050405020304" pitchFamily="18" charset="0"/>
                <a:cs typeface="Times New Roman" panose="02020603050405020304" pitchFamily="18" charset="0"/>
              </a:rPr>
              <a:t>Some members can focus on regular work, while others can explore new ideas and solve problems.</a:t>
            </a:r>
          </a:p>
          <a:p>
            <a:r>
              <a:rPr lang="en-US" sz="2000" dirty="0">
                <a:latin typeface="Times New Roman" panose="02020603050405020304" pitchFamily="18" charset="0"/>
                <a:cs typeface="Times New Roman" panose="02020603050405020304" pitchFamily="18" charset="0"/>
              </a:rPr>
              <a:t>Team decisions are generally better planned and well executed.</a:t>
            </a:r>
          </a:p>
          <a:p>
            <a:pPr marL="0" indent="0">
              <a:buNone/>
            </a:pPr>
            <a:endParaRPr lang="en-IN" dirty="0"/>
          </a:p>
        </p:txBody>
      </p:sp>
    </p:spTree>
    <p:extLst>
      <p:ext uri="{BB962C8B-B14F-4D97-AF65-F5344CB8AC3E}">
        <p14:creationId xmlns:p14="http://schemas.microsoft.com/office/powerpoint/2010/main" val="34425796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4EB023-C39F-A563-DB5A-1202D78AAF03}"/>
              </a:ext>
            </a:extLst>
          </p:cNvPr>
          <p:cNvSpPr>
            <a:spLocks noGrp="1"/>
          </p:cNvSpPr>
          <p:nvPr>
            <p:ph idx="1"/>
          </p:nvPr>
        </p:nvSpPr>
        <p:spPr/>
        <p:txBody>
          <a:bodyPr>
            <a:normAutofit lnSpcReduction="10000"/>
          </a:bodyPr>
          <a:lstStyle/>
          <a:p>
            <a:pPr marL="0" indent="0">
              <a:buNone/>
            </a:pPr>
            <a:r>
              <a:rPr lang="en-US" sz="2000" b="1" dirty="0">
                <a:latin typeface="Times New Roman" panose="02020603050405020304" pitchFamily="18" charset="0"/>
                <a:cs typeface="Times New Roman" panose="02020603050405020304" pitchFamily="18" charset="0"/>
              </a:rPr>
              <a:t>2) Less Overhead Management</a:t>
            </a:r>
          </a:p>
          <a:p>
            <a:r>
              <a:rPr lang="en-US" sz="2000" dirty="0">
                <a:latin typeface="Times New Roman" panose="02020603050405020304" pitchFamily="18" charset="0"/>
                <a:cs typeface="Times New Roman" panose="02020603050405020304" pitchFamily="18" charset="0"/>
              </a:rPr>
              <a:t>This structure does not have many management levels.</a:t>
            </a:r>
          </a:p>
          <a:p>
            <a:r>
              <a:rPr lang="en-US" sz="2000" dirty="0">
                <a:latin typeface="Times New Roman" panose="02020603050405020304" pitchFamily="18" charset="0"/>
                <a:cs typeface="Times New Roman" panose="02020603050405020304" pitchFamily="18" charset="0"/>
              </a:rPr>
              <a:t>Changes can be made quickly because approval through the hierarchy is not required.</a:t>
            </a:r>
          </a:p>
          <a:p>
            <a:r>
              <a:rPr lang="en-US" sz="2000" dirty="0">
                <a:latin typeface="Times New Roman" panose="02020603050405020304" pitchFamily="18" charset="0"/>
                <a:cs typeface="Times New Roman" panose="02020603050405020304" pitchFamily="18" charset="0"/>
              </a:rPr>
              <a:t>This supports innovation and quick decision-making.</a:t>
            </a:r>
          </a:p>
          <a:p>
            <a:pPr marL="0" indent="0">
              <a:buNone/>
            </a:pPr>
            <a:r>
              <a:rPr lang="en-US" sz="2000" b="1" dirty="0">
                <a:latin typeface="Times New Roman" panose="02020603050405020304" pitchFamily="18" charset="0"/>
                <a:cs typeface="Times New Roman" panose="02020603050405020304" pitchFamily="18" charset="0"/>
              </a:rPr>
              <a:t>3) Eliminates Delays</a:t>
            </a:r>
          </a:p>
          <a:p>
            <a:r>
              <a:rPr lang="en-US" sz="2000" dirty="0">
                <a:latin typeface="Times New Roman" panose="02020603050405020304" pitchFamily="18" charset="0"/>
                <a:cs typeface="Times New Roman" panose="02020603050405020304" pitchFamily="18" charset="0"/>
              </a:rPr>
              <a:t>Traditional organisations have long chains of command, causing delays.</a:t>
            </a:r>
          </a:p>
          <a:p>
            <a:r>
              <a:rPr lang="en-US" sz="2000" dirty="0">
                <a:latin typeface="Times New Roman" panose="02020603050405020304" pitchFamily="18" charset="0"/>
                <a:cs typeface="Times New Roman" panose="02020603050405020304" pitchFamily="18" charset="0"/>
              </a:rPr>
              <a:t>Team-based structure removes this by letting teams directly communicate with management.</a:t>
            </a:r>
          </a:p>
          <a:p>
            <a:pPr marL="0" indent="0">
              <a:buNone/>
            </a:pPr>
            <a:r>
              <a:rPr lang="en-US" sz="2200" b="1" dirty="0">
                <a:latin typeface="Times New Roman" panose="02020603050405020304" pitchFamily="18" charset="0"/>
                <a:cs typeface="Times New Roman" panose="02020603050405020304" pitchFamily="18" charset="0"/>
              </a:rPr>
              <a:t>Disadvantages of Team-Based Organisation</a:t>
            </a:r>
          </a:p>
          <a:p>
            <a:pPr marL="457200" indent="-457200">
              <a:buAutoNum type="arabicParenR"/>
            </a:pPr>
            <a:r>
              <a:rPr lang="en-US" sz="2000" b="1" dirty="0">
                <a:latin typeface="Times New Roman" panose="02020603050405020304" pitchFamily="18" charset="0"/>
                <a:cs typeface="Times New Roman" panose="02020603050405020304" pitchFamily="18" charset="0"/>
              </a:rPr>
              <a:t>Less Contact with Other Functions</a:t>
            </a:r>
          </a:p>
          <a:p>
            <a:r>
              <a:rPr lang="en-US" sz="2000" dirty="0">
                <a:latin typeface="Times New Roman" panose="02020603050405020304" pitchFamily="18" charset="0"/>
                <a:cs typeface="Times New Roman" panose="02020603050405020304" pitchFamily="18" charset="0"/>
              </a:rPr>
              <a:t>Teams work independently on their own tasks and may ignore other departments.</a:t>
            </a:r>
          </a:p>
          <a:p>
            <a:r>
              <a:rPr lang="en-US" sz="2000" dirty="0">
                <a:latin typeface="Times New Roman" panose="02020603050405020304" pitchFamily="18" charset="0"/>
                <a:cs typeface="Times New Roman" panose="02020603050405020304" pitchFamily="18" charset="0"/>
              </a:rPr>
              <a:t>This can cause poor coordination, higher costs, customer dissatisfaction and lack of best practice sharing.</a:t>
            </a:r>
          </a:p>
          <a:p>
            <a:pPr marL="0" indent="0">
              <a:buNone/>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22568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763184-73C9-90EA-7C46-7EF088970FD2}"/>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2) Increased Need for Effective Leadership</a:t>
            </a:r>
          </a:p>
          <a:p>
            <a:r>
              <a:rPr lang="en-US" sz="2000" dirty="0">
                <a:latin typeface="Times New Roman" panose="02020603050405020304" pitchFamily="18" charset="0"/>
                <a:cs typeface="Times New Roman" panose="02020603050405020304" pitchFamily="18" charset="0"/>
              </a:rPr>
              <a:t>Since traditional hierarchy is not followed, teams need strong leaders.</a:t>
            </a:r>
          </a:p>
          <a:p>
            <a:r>
              <a:rPr lang="en-US" sz="2000" dirty="0">
                <a:latin typeface="Times New Roman" panose="02020603050405020304" pitchFamily="18" charset="0"/>
                <a:cs typeface="Times New Roman" panose="02020603050405020304" pitchFamily="18" charset="0"/>
              </a:rPr>
              <a:t>Leaders must ensure resource allocation, communication, and project management are handled well.</a:t>
            </a:r>
          </a:p>
          <a:p>
            <a:pPr marL="0" indent="0">
              <a:buNone/>
            </a:pPr>
            <a:r>
              <a:rPr lang="en-US" sz="2000" b="1" dirty="0">
                <a:latin typeface="Times New Roman" panose="02020603050405020304" pitchFamily="18" charset="0"/>
                <a:cs typeface="Times New Roman" panose="02020603050405020304" pitchFamily="18" charset="0"/>
              </a:rPr>
              <a:t>3) Less Organisational Consistency</a:t>
            </a:r>
          </a:p>
          <a:p>
            <a:r>
              <a:rPr lang="en-US" sz="2000" dirty="0">
                <a:latin typeface="Times New Roman" panose="02020603050405020304" pitchFamily="18" charset="0"/>
                <a:cs typeface="Times New Roman" panose="02020603050405020304" pitchFamily="18" charset="0"/>
              </a:rPr>
              <a:t>Each team works independently and may follow its own style of working.</a:t>
            </a:r>
          </a:p>
          <a:p>
            <a:r>
              <a:rPr lang="en-US" sz="2000" dirty="0">
                <a:latin typeface="Times New Roman" panose="02020603050405020304" pitchFamily="18" charset="0"/>
                <a:cs typeface="Times New Roman" panose="02020603050405020304" pitchFamily="18" charset="0"/>
              </a:rPr>
              <a:t>This reduces coordination and uniformity in the organisation.</a:t>
            </a:r>
          </a:p>
          <a:p>
            <a:r>
              <a:rPr lang="en-US" sz="2000" dirty="0">
                <a:latin typeface="Times New Roman" panose="02020603050405020304" pitchFamily="18" charset="0"/>
                <a:cs typeface="Times New Roman" panose="02020603050405020304" pitchFamily="18" charset="0"/>
              </a:rPr>
              <a:t>Though it promotes creativity, it may reduce overall cooperation.</a:t>
            </a:r>
          </a:p>
          <a:p>
            <a:pPr marL="0" indent="0">
              <a:buNone/>
            </a:pPr>
            <a:r>
              <a:rPr lang="en-US" sz="2000" b="1" dirty="0">
                <a:latin typeface="Times New Roman" panose="02020603050405020304" pitchFamily="18" charset="0"/>
                <a:cs typeface="Times New Roman" panose="02020603050405020304" pitchFamily="18" charset="0"/>
              </a:rPr>
              <a:t>4) More Change and Instability</a:t>
            </a:r>
          </a:p>
          <a:p>
            <a:r>
              <a:rPr lang="en-US" sz="2000" dirty="0">
                <a:latin typeface="Times New Roman" panose="02020603050405020304" pitchFamily="18" charset="0"/>
                <a:cs typeface="Times New Roman" panose="02020603050405020304" pitchFamily="18" charset="0"/>
              </a:rPr>
              <a:t>Fast decision-making can create instability if communication is poor.</a:t>
            </a:r>
          </a:p>
          <a:p>
            <a:r>
              <a:rPr lang="en-US" sz="2000" dirty="0">
                <a:latin typeface="Times New Roman" panose="02020603050405020304" pitchFamily="18" charset="0"/>
                <a:cs typeface="Times New Roman" panose="02020603050405020304" pitchFamily="18" charset="0"/>
              </a:rPr>
              <a:t>Lack of regular updates/confidence can create confusion and disorder among employees.</a:t>
            </a:r>
          </a:p>
          <a:p>
            <a:pPr marL="0" indent="0">
              <a:buNone/>
            </a:pPr>
            <a:endParaRPr lang="en-IN" dirty="0"/>
          </a:p>
        </p:txBody>
      </p:sp>
    </p:spTree>
    <p:extLst>
      <p:ext uri="{BB962C8B-B14F-4D97-AF65-F5344CB8AC3E}">
        <p14:creationId xmlns:p14="http://schemas.microsoft.com/office/powerpoint/2010/main" val="11242139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DC9A70-DD57-1F8A-2F23-0CE5CA420672}"/>
              </a:ext>
            </a:extLst>
          </p:cNvPr>
          <p:cNvSpPr>
            <a:spLocks noGrp="1"/>
          </p:cNvSpPr>
          <p:nvPr>
            <p:ph idx="1"/>
          </p:nvPr>
        </p:nvSpPr>
        <p:spPr>
          <a:xfrm>
            <a:off x="838200" y="1957705"/>
            <a:ext cx="10515600" cy="4351338"/>
          </a:xfrm>
        </p:spPr>
        <p:txBody>
          <a:bodyPr/>
          <a:lstStyle/>
          <a:p>
            <a:pPr marL="0" indent="0">
              <a:buNone/>
            </a:pPr>
            <a:r>
              <a:rPr lang="en-US" sz="2400" b="1" dirty="0">
                <a:latin typeface="Times New Roman" panose="02020603050405020304" pitchFamily="18" charset="0"/>
                <a:cs typeface="Times New Roman" panose="02020603050405020304" pitchFamily="18" charset="0"/>
              </a:rPr>
              <a:t>2. </a:t>
            </a:r>
            <a:r>
              <a:rPr lang="en-IN" sz="2400" b="1" dirty="0">
                <a:latin typeface="Times New Roman" panose="02020603050405020304" pitchFamily="18" charset="0"/>
                <a:cs typeface="Times New Roman" panose="02020603050405020304" pitchFamily="18" charset="0"/>
              </a:rPr>
              <a:t>Virtual Organisation</a:t>
            </a:r>
          </a:p>
          <a:p>
            <a:r>
              <a:rPr lang="en-US" sz="2000" dirty="0">
                <a:latin typeface="Times New Roman" panose="02020603050405020304" pitchFamily="18" charset="0"/>
                <a:cs typeface="Times New Roman" panose="02020603050405020304" pitchFamily="18" charset="0"/>
              </a:rPr>
              <a:t>A virtual organisation is a temporary or flexible network of independent companies or business units that join together to complete a project, develop a product, or offer a service.</a:t>
            </a:r>
          </a:p>
          <a:p>
            <a:r>
              <a:rPr lang="en-US" sz="2000" dirty="0">
                <a:latin typeface="Times New Roman" panose="02020603050405020304" pitchFamily="18" charset="0"/>
                <a:cs typeface="Times New Roman" panose="02020603050405020304" pitchFamily="18" charset="0"/>
              </a:rPr>
              <a:t>These companies are not situated at one physical location.</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Instead, they are connected through technology such as email, internet, video calls, cloud systems, communication software, etc.</a:t>
            </a:r>
          </a:p>
          <a:p>
            <a:r>
              <a:rPr lang="en-US" sz="2000" dirty="0">
                <a:latin typeface="Times New Roman" panose="02020603050405020304" pitchFamily="18" charset="0"/>
                <a:cs typeface="Times New Roman" panose="02020603050405020304" pitchFamily="18" charset="0"/>
              </a:rPr>
              <a:t>The organisation appears to be larger and more capable than it actually is, because different firms pool their resources, skills, and knowledge.</a:t>
            </a:r>
          </a:p>
          <a:p>
            <a:r>
              <a:rPr lang="en-US" sz="2000" dirty="0">
                <a:latin typeface="Times New Roman" panose="02020603050405020304" pitchFamily="18" charset="0"/>
                <a:cs typeface="Times New Roman" panose="02020603050405020304" pitchFamily="18" charset="0"/>
              </a:rPr>
              <a:t>The main aim is to provide high-quality and innovative products quickly, with less cost and more flexibility.</a:t>
            </a:r>
          </a:p>
          <a:p>
            <a:pPr marL="0" indent="0">
              <a:buNone/>
            </a:pPr>
            <a:endParaRPr lang="en-IN" dirty="0"/>
          </a:p>
        </p:txBody>
      </p:sp>
    </p:spTree>
    <p:extLst>
      <p:ext uri="{BB962C8B-B14F-4D97-AF65-F5344CB8AC3E}">
        <p14:creationId xmlns:p14="http://schemas.microsoft.com/office/powerpoint/2010/main" val="36404499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8760FE8-F12A-0AE6-B957-EEAB4073E6F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74520" y="1564640"/>
            <a:ext cx="8442959" cy="4683443"/>
          </a:xfrm>
        </p:spPr>
      </p:pic>
    </p:spTree>
    <p:extLst>
      <p:ext uri="{BB962C8B-B14F-4D97-AF65-F5344CB8AC3E}">
        <p14:creationId xmlns:p14="http://schemas.microsoft.com/office/powerpoint/2010/main" val="28967761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D61B25-9F81-AD7E-F9BA-5BB1B231222B}"/>
              </a:ext>
            </a:extLst>
          </p:cNvPr>
          <p:cNvSpPr>
            <a:spLocks noGrp="1"/>
          </p:cNvSpPr>
          <p:nvPr>
            <p:ph idx="1"/>
          </p:nvPr>
        </p:nvSpPr>
        <p:spPr/>
        <p:txBody>
          <a:bodyPr>
            <a:normAutofit fontScale="70000" lnSpcReduction="20000"/>
          </a:bodyPr>
          <a:lstStyle/>
          <a:p>
            <a:pPr marL="0" indent="0">
              <a:buNone/>
            </a:pPr>
            <a:r>
              <a:rPr lang="en-US" b="1" dirty="0">
                <a:latin typeface="Times New Roman" panose="02020603050405020304" pitchFamily="18" charset="0"/>
                <a:cs typeface="Times New Roman" panose="02020603050405020304" pitchFamily="18" charset="0"/>
              </a:rPr>
              <a:t>Central (Core) Organisation – Sydney, Australia</a:t>
            </a:r>
          </a:p>
          <a:p>
            <a:r>
              <a:rPr lang="en-US" dirty="0">
                <a:latin typeface="Times New Roman" panose="02020603050405020304" pitchFamily="18" charset="0"/>
                <a:cs typeface="Times New Roman" panose="02020603050405020304" pitchFamily="18" charset="0"/>
              </a:rPr>
              <a:t>This acts as the main controlling unit. It does not do all the work itself, but coordinates different firms that are part of the virtual network. It decides:</a:t>
            </a:r>
          </a:p>
          <a:p>
            <a:r>
              <a:rPr lang="en-US" dirty="0">
                <a:latin typeface="Times New Roman" panose="02020603050405020304" pitchFamily="18" charset="0"/>
                <a:cs typeface="Times New Roman" panose="02020603050405020304" pitchFamily="18" charset="0"/>
              </a:rPr>
              <a:t>What needs to be done</a:t>
            </a:r>
          </a:p>
          <a:p>
            <a:r>
              <a:rPr lang="en-US" dirty="0">
                <a:latin typeface="Times New Roman" panose="02020603050405020304" pitchFamily="18" charset="0"/>
                <a:cs typeface="Times New Roman" panose="02020603050405020304" pitchFamily="18" charset="0"/>
              </a:rPr>
              <a:t>Who will do what</a:t>
            </a:r>
          </a:p>
          <a:p>
            <a:r>
              <a:rPr lang="en-US" dirty="0">
                <a:latin typeface="Times New Roman" panose="02020603050405020304" pitchFamily="18" charset="0"/>
                <a:cs typeface="Times New Roman" panose="02020603050405020304" pitchFamily="18" charset="0"/>
              </a:rPr>
              <a:t>How work will be integrated</a:t>
            </a:r>
          </a:p>
          <a:p>
            <a:pPr marL="0" indent="0">
              <a:buNone/>
            </a:pPr>
            <a:r>
              <a:rPr lang="en-US" dirty="0">
                <a:latin typeface="Times New Roman" panose="02020603050405020304" pitchFamily="18" charset="0"/>
                <a:cs typeface="Times New Roman" panose="02020603050405020304" pitchFamily="18" charset="0"/>
              </a:rPr>
              <a:t>Around it, we have four independent companies in different geographic locations. Each company performs a specific role:</a:t>
            </a:r>
          </a:p>
          <a:p>
            <a:pPr marL="0" indent="0">
              <a:buNone/>
            </a:pPr>
            <a:r>
              <a:rPr lang="en-US" b="1" dirty="0">
                <a:latin typeface="Times New Roman" panose="02020603050405020304" pitchFamily="18" charset="0"/>
                <a:cs typeface="Times New Roman" panose="02020603050405020304" pitchFamily="18" charset="0"/>
              </a:rPr>
              <a:t>R&amp;D Consulting Firm – New York, USA</a:t>
            </a:r>
          </a:p>
          <a:p>
            <a:r>
              <a:rPr lang="en-US" dirty="0">
                <a:latin typeface="Times New Roman" panose="02020603050405020304" pitchFamily="18" charset="0"/>
                <a:cs typeface="Times New Roman" panose="02020603050405020304" pitchFamily="18" charset="0"/>
              </a:rPr>
              <a:t>Responsible for research and development</a:t>
            </a:r>
          </a:p>
          <a:p>
            <a:r>
              <a:rPr lang="en-US" dirty="0">
                <a:latin typeface="Times New Roman" panose="02020603050405020304" pitchFamily="18" charset="0"/>
                <a:cs typeface="Times New Roman" panose="02020603050405020304" pitchFamily="18" charset="0"/>
              </a:rPr>
              <a:t>Creates new product ideas, designs, and technological solutions</a:t>
            </a:r>
          </a:p>
          <a:p>
            <a:r>
              <a:rPr lang="en-US" dirty="0">
                <a:latin typeface="Times New Roman" panose="02020603050405020304" pitchFamily="18" charset="0"/>
                <a:cs typeface="Times New Roman" panose="02020603050405020304" pitchFamily="18" charset="0"/>
              </a:rPr>
              <a:t>Provides innovation and technical expertise</a:t>
            </a:r>
          </a:p>
          <a:p>
            <a:pPr marL="0" indent="0">
              <a:buNone/>
            </a:pPr>
            <a:r>
              <a:rPr lang="en-US" dirty="0">
                <a:latin typeface="Times New Roman" panose="02020603050405020304" pitchFamily="18" charset="0"/>
                <a:cs typeface="Times New Roman" panose="02020603050405020304" pitchFamily="18" charset="0"/>
              </a:rPr>
              <a:t>This means the organisation can benefit from advanced knowledge without maintaining a full internal R&amp;D department.</a:t>
            </a:r>
          </a:p>
          <a:p>
            <a:pPr marL="0" indent="0">
              <a:buNone/>
            </a:pPr>
            <a:endParaRPr lang="en-IN" dirty="0"/>
          </a:p>
        </p:txBody>
      </p:sp>
    </p:spTree>
    <p:extLst>
      <p:ext uri="{BB962C8B-B14F-4D97-AF65-F5344CB8AC3E}">
        <p14:creationId xmlns:p14="http://schemas.microsoft.com/office/powerpoint/2010/main" val="39601777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D1BE5E-3CFD-1E2E-5337-505D93E5185C}"/>
              </a:ext>
            </a:extLst>
          </p:cNvPr>
          <p:cNvSpPr>
            <a:spLocks noGrp="1"/>
          </p:cNvSpPr>
          <p:nvPr>
            <p:ph idx="1"/>
          </p:nvPr>
        </p:nvSpPr>
        <p:spPr>
          <a:xfrm>
            <a:off x="548640" y="1554480"/>
            <a:ext cx="11369040" cy="5110479"/>
          </a:xfrm>
        </p:spPr>
        <p:txBody>
          <a:bodyPr>
            <a:normAutofit fontScale="70000" lnSpcReduction="20000"/>
          </a:bodyPr>
          <a:lstStyle/>
          <a:p>
            <a:pPr marL="0" indent="0">
              <a:buNone/>
            </a:pPr>
            <a:r>
              <a:rPr lang="en-US" b="1" dirty="0">
                <a:latin typeface="Times New Roman" panose="02020603050405020304" pitchFamily="18" charset="0"/>
                <a:cs typeface="Times New Roman" panose="02020603050405020304" pitchFamily="18" charset="0"/>
              </a:rPr>
              <a:t>Manufacturing Company – Pune, India</a:t>
            </a:r>
          </a:p>
          <a:p>
            <a:r>
              <a:rPr lang="en-US" dirty="0">
                <a:latin typeface="Times New Roman" panose="02020603050405020304" pitchFamily="18" charset="0"/>
                <a:cs typeface="Times New Roman" panose="02020603050405020304" pitchFamily="18" charset="0"/>
              </a:rPr>
              <a:t>Handles production of the product</a:t>
            </a:r>
          </a:p>
          <a:p>
            <a:r>
              <a:rPr lang="en-US" dirty="0">
                <a:latin typeface="Times New Roman" panose="02020603050405020304" pitchFamily="18" charset="0"/>
                <a:cs typeface="Times New Roman" panose="02020603050405020304" pitchFamily="18" charset="0"/>
              </a:rPr>
              <a:t>Uses local resources and </a:t>
            </a:r>
            <a:r>
              <a:rPr lang="en-US" dirty="0" err="1">
                <a:latin typeface="Times New Roman" panose="02020603050405020304" pitchFamily="18" charset="0"/>
                <a:cs typeface="Times New Roman" panose="02020603050405020304" pitchFamily="18" charset="0"/>
              </a:rPr>
              <a:t>labour</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Produces components or finished goods</a:t>
            </a:r>
          </a:p>
          <a:p>
            <a:pPr marL="0" indent="0">
              <a:buNone/>
            </a:pPr>
            <a:r>
              <a:rPr lang="en-US" dirty="0">
                <a:latin typeface="Times New Roman" panose="02020603050405020304" pitchFamily="18" charset="0"/>
                <a:cs typeface="Times New Roman" panose="02020603050405020304" pitchFamily="18" charset="0"/>
              </a:rPr>
              <a:t>This helps in cost-efficient manufacturing.</a:t>
            </a:r>
          </a:p>
          <a:p>
            <a:pPr marL="0" indent="0">
              <a:buNone/>
            </a:pPr>
            <a:r>
              <a:rPr lang="en-US" b="1" dirty="0">
                <a:latin typeface="Times New Roman" panose="02020603050405020304" pitchFamily="18" charset="0"/>
                <a:cs typeface="Times New Roman" panose="02020603050405020304" pitchFamily="18" charset="0"/>
              </a:rPr>
              <a:t>Manufacturing Company – Bangkok, Thailand</a:t>
            </a:r>
          </a:p>
          <a:p>
            <a:r>
              <a:rPr lang="en-US" dirty="0">
                <a:latin typeface="Times New Roman" panose="02020603050405020304" pitchFamily="18" charset="0"/>
                <a:cs typeface="Times New Roman" panose="02020603050405020304" pitchFamily="18" charset="0"/>
              </a:rPr>
              <a:t>Also involved in manufacturing, possibly of a different component</a:t>
            </a:r>
          </a:p>
          <a:p>
            <a:r>
              <a:rPr lang="en-US" dirty="0">
                <a:latin typeface="Times New Roman" panose="02020603050405020304" pitchFamily="18" charset="0"/>
                <a:cs typeface="Times New Roman" panose="02020603050405020304" pitchFamily="18" charset="0"/>
              </a:rPr>
              <a:t>Helps increase production capacity</a:t>
            </a:r>
          </a:p>
          <a:p>
            <a:r>
              <a:rPr lang="en-US" dirty="0">
                <a:latin typeface="Times New Roman" panose="02020603050405020304" pitchFamily="18" charset="0"/>
                <a:cs typeface="Times New Roman" panose="02020603050405020304" pitchFamily="18" charset="0"/>
              </a:rPr>
              <a:t>Supports faster delivery and better geographic coverage</a:t>
            </a:r>
          </a:p>
          <a:p>
            <a:pPr marL="0" indent="0">
              <a:buNone/>
            </a:pPr>
            <a:r>
              <a:rPr lang="en-US" dirty="0">
                <a:latin typeface="Times New Roman" panose="02020603050405020304" pitchFamily="18" charset="0"/>
                <a:cs typeface="Times New Roman" panose="02020603050405020304" pitchFamily="18" charset="0"/>
              </a:rPr>
              <a:t>In a virtual organisation, more than one manufacturing unit may exist in different locations.</a:t>
            </a:r>
          </a:p>
          <a:p>
            <a:pPr marL="0" indent="0">
              <a:buNone/>
            </a:pPr>
            <a:r>
              <a:rPr lang="en-US" b="1" dirty="0">
                <a:latin typeface="Times New Roman" panose="02020603050405020304" pitchFamily="18" charset="0"/>
                <a:cs typeface="Times New Roman" panose="02020603050405020304" pitchFamily="18" charset="0"/>
              </a:rPr>
              <a:t>Distributing Company – Tokyo, Japan</a:t>
            </a:r>
          </a:p>
          <a:p>
            <a:r>
              <a:rPr lang="en-US" dirty="0">
                <a:latin typeface="Times New Roman" panose="02020603050405020304" pitchFamily="18" charset="0"/>
                <a:cs typeface="Times New Roman" panose="02020603050405020304" pitchFamily="18" charset="0"/>
              </a:rPr>
              <a:t>Responsible for marketing, distribution, and delivery</a:t>
            </a:r>
          </a:p>
          <a:p>
            <a:r>
              <a:rPr lang="en-US" dirty="0">
                <a:latin typeface="Times New Roman" panose="02020603050405020304" pitchFamily="18" charset="0"/>
                <a:cs typeface="Times New Roman" panose="02020603050405020304" pitchFamily="18" charset="0"/>
              </a:rPr>
              <a:t>Makes the product available to customers</a:t>
            </a:r>
          </a:p>
          <a:p>
            <a:r>
              <a:rPr lang="en-US" dirty="0">
                <a:latin typeface="Times New Roman" panose="02020603050405020304" pitchFamily="18" charset="0"/>
                <a:cs typeface="Times New Roman" panose="02020603050405020304" pitchFamily="18" charset="0"/>
              </a:rPr>
              <a:t>Manages supply chain and logistics</a:t>
            </a:r>
          </a:p>
          <a:p>
            <a:pPr marL="0" indent="0">
              <a:buNone/>
            </a:pPr>
            <a:r>
              <a:rPr lang="en-US" dirty="0">
                <a:latin typeface="Times New Roman" panose="02020603050405020304" pitchFamily="18" charset="0"/>
                <a:cs typeface="Times New Roman" panose="02020603050405020304" pitchFamily="18" charset="0"/>
              </a:rPr>
              <a:t>This helps the organisation reach international markets efficiently</a:t>
            </a:r>
          </a:p>
          <a:p>
            <a:endParaRPr lang="en-US" dirty="0"/>
          </a:p>
          <a:p>
            <a:pPr marL="0" indent="0">
              <a:buNone/>
            </a:pPr>
            <a:endParaRPr lang="en-IN" dirty="0"/>
          </a:p>
        </p:txBody>
      </p:sp>
    </p:spTree>
    <p:extLst>
      <p:ext uri="{BB962C8B-B14F-4D97-AF65-F5344CB8AC3E}">
        <p14:creationId xmlns:p14="http://schemas.microsoft.com/office/powerpoint/2010/main" val="37157811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68F77B-3364-EB98-1814-BC5680419305}"/>
              </a:ext>
            </a:extLst>
          </p:cNvPr>
          <p:cNvSpPr>
            <a:spLocks noGrp="1"/>
          </p:cNvSpPr>
          <p:nvPr>
            <p:ph idx="1"/>
          </p:nvPr>
        </p:nvSpPr>
        <p:spPr>
          <a:xfrm>
            <a:off x="304800" y="1534160"/>
            <a:ext cx="11358880" cy="5212079"/>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Advantages of Virtual Organisation</a:t>
            </a:r>
          </a:p>
          <a:p>
            <a:r>
              <a:rPr lang="en-US" sz="2000" dirty="0">
                <a:latin typeface="Times New Roman" panose="02020603050405020304" pitchFamily="18" charset="0"/>
                <a:cs typeface="Times New Roman" panose="02020603050405020304" pitchFamily="18" charset="0"/>
              </a:rPr>
              <a:t>Quick response to changing local and international markets.</a:t>
            </a:r>
          </a:p>
          <a:p>
            <a:r>
              <a:rPr lang="en-US" sz="2000" dirty="0">
                <a:latin typeface="Times New Roman" panose="02020603050405020304" pitchFamily="18" charset="0"/>
                <a:cs typeface="Times New Roman" panose="02020603050405020304" pitchFamily="18" charset="0"/>
              </a:rPr>
              <a:t>Ability to change employees or suppliers depending on requirement.</a:t>
            </a:r>
          </a:p>
          <a:p>
            <a:r>
              <a:rPr lang="en-US" sz="2000" dirty="0">
                <a:latin typeface="Times New Roman" panose="02020603050405020304" pitchFamily="18" charset="0"/>
                <a:cs typeface="Times New Roman" panose="02020603050405020304" pitchFamily="18" charset="0"/>
              </a:rPr>
              <a:t>Lower costs related to office space (rent, insurance, etc.).</a:t>
            </a:r>
          </a:p>
          <a:p>
            <a:r>
              <a:rPr lang="en-US" sz="2000" dirty="0">
                <a:latin typeface="Times New Roman" panose="02020603050405020304" pitchFamily="18" charset="0"/>
                <a:cs typeface="Times New Roman" panose="02020603050405020304" pitchFamily="18" charset="0"/>
              </a:rPr>
              <a:t>Efficient use of workspace because some employees work remotely.</a:t>
            </a:r>
          </a:p>
          <a:p>
            <a:r>
              <a:rPr lang="en-US" sz="2000" dirty="0">
                <a:latin typeface="Times New Roman" panose="02020603050405020304" pitchFamily="18" charset="0"/>
                <a:cs typeface="Times New Roman" panose="02020603050405020304" pitchFamily="18" charset="0"/>
              </a:rPr>
              <a:t>Lower utility costs (water, electricity, etc.).</a:t>
            </a:r>
          </a:p>
          <a:p>
            <a:r>
              <a:rPr lang="en-US" sz="2000" dirty="0">
                <a:latin typeface="Times New Roman" panose="02020603050405020304" pitchFamily="18" charset="0"/>
                <a:cs typeface="Times New Roman" panose="02020603050405020304" pitchFamily="18" charset="0"/>
              </a:rPr>
              <a:t>Less consumption of materials.</a:t>
            </a:r>
          </a:p>
          <a:p>
            <a:r>
              <a:rPr lang="en-US" sz="2000" dirty="0">
                <a:latin typeface="Times New Roman" panose="02020603050405020304" pitchFamily="18" charset="0"/>
                <a:cs typeface="Times New Roman" panose="02020603050405020304" pitchFamily="18" charset="0"/>
              </a:rPr>
              <a:t>Lower salary costs because workers are paid based on tasks, not hours.</a:t>
            </a:r>
          </a:p>
          <a:p>
            <a:pPr marL="0" indent="0">
              <a:buNone/>
            </a:pPr>
            <a:r>
              <a:rPr lang="en-US" sz="2400" b="1" dirty="0">
                <a:latin typeface="Times New Roman" panose="02020603050405020304" pitchFamily="18" charset="0"/>
                <a:cs typeface="Times New Roman" panose="02020603050405020304" pitchFamily="18" charset="0"/>
              </a:rPr>
              <a:t>Disadvantages of Virtual Organisation</a:t>
            </a:r>
          </a:p>
          <a:p>
            <a:r>
              <a:rPr lang="en-US" sz="2000" dirty="0">
                <a:latin typeface="Times New Roman" panose="02020603050405020304" pitchFamily="18" charset="0"/>
                <a:cs typeface="Times New Roman" panose="02020603050405020304" pitchFamily="18" charset="0"/>
              </a:rPr>
              <a:t>Limited face-to-face interaction causes communication problems.</a:t>
            </a:r>
          </a:p>
          <a:p>
            <a:r>
              <a:rPr lang="en-US" sz="2000" dirty="0">
                <a:latin typeface="Times New Roman" panose="02020603050405020304" pitchFamily="18" charset="0"/>
                <a:cs typeface="Times New Roman" panose="02020603050405020304" pitchFamily="18" charset="0"/>
              </a:rPr>
              <a:t>Differences in culture and geography create misunderstandings.</a:t>
            </a:r>
          </a:p>
          <a:p>
            <a:r>
              <a:rPr lang="en-US" sz="2000" dirty="0">
                <a:latin typeface="Times New Roman" panose="02020603050405020304" pitchFamily="18" charset="0"/>
                <a:cs typeface="Times New Roman" panose="02020603050405020304" pitchFamily="18" charset="0"/>
              </a:rPr>
              <a:t>Reduced shared meaning and connection, which lowers productivity and team spirit.</a:t>
            </a:r>
          </a:p>
          <a:p>
            <a:r>
              <a:rPr lang="en-US" sz="2000" dirty="0">
                <a:latin typeface="Times New Roman" panose="02020603050405020304" pitchFamily="18" charset="0"/>
                <a:cs typeface="Times New Roman" panose="02020603050405020304" pitchFamily="18" charset="0"/>
              </a:rPr>
              <a:t>Work-from-home distractions and lack of discipline reduce productivity.</a:t>
            </a:r>
          </a:p>
          <a:p>
            <a:pPr marL="0" indent="0">
              <a:buNone/>
            </a:pPr>
            <a:endParaRPr lang="en-IN" dirty="0"/>
          </a:p>
        </p:txBody>
      </p:sp>
    </p:spTree>
    <p:extLst>
      <p:ext uri="{BB962C8B-B14F-4D97-AF65-F5344CB8AC3E}">
        <p14:creationId xmlns:p14="http://schemas.microsoft.com/office/powerpoint/2010/main" val="3918604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D09AD6-ED94-FB17-EDE7-06218B0D99AE}"/>
              </a:ext>
            </a:extLst>
          </p:cNvPr>
          <p:cNvSpPr>
            <a:spLocks noGrp="1"/>
          </p:cNvSpPr>
          <p:nvPr>
            <p:ph idx="1"/>
          </p:nvPr>
        </p:nvSpPr>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IMPORTANCE OF PLANNING</a:t>
            </a:r>
          </a:p>
          <a:p>
            <a:pPr marL="0" indent="0">
              <a:buNone/>
            </a:pPr>
            <a:r>
              <a:rPr lang="en-US" sz="2000" b="1" dirty="0">
                <a:latin typeface="Times New Roman" panose="02020603050405020304" pitchFamily="18" charset="0"/>
                <a:cs typeface="Times New Roman" panose="02020603050405020304" pitchFamily="18" charset="0"/>
              </a:rPr>
              <a:t>1. Provides Direction: </a:t>
            </a:r>
            <a:r>
              <a:rPr lang="en-US" sz="2000" dirty="0">
                <a:latin typeface="Times New Roman" panose="02020603050405020304" pitchFamily="18" charset="0"/>
                <a:cs typeface="Times New Roman" panose="02020603050405020304" pitchFamily="18" charset="0"/>
              </a:rPr>
              <a:t>Planning gives a clear direction to the organisation. It defines what is to be achieved (goals) and how it will be achieved (steps or action plan). </a:t>
            </a:r>
          </a:p>
          <a:p>
            <a:r>
              <a:rPr lang="en-US" sz="2000" dirty="0">
                <a:latin typeface="Times New Roman" panose="02020603050405020304" pitchFamily="18" charset="0"/>
                <a:cs typeface="Times New Roman" panose="02020603050405020304" pitchFamily="18" charset="0"/>
              </a:rPr>
              <a:t>When goals and methods are clearly decided, all managers and employees know what they should do. </a:t>
            </a:r>
          </a:p>
          <a:p>
            <a:r>
              <a:rPr lang="en-US" sz="2000" dirty="0">
                <a:latin typeface="Times New Roman" panose="02020603050405020304" pitchFamily="18" charset="0"/>
                <a:cs typeface="Times New Roman" panose="02020603050405020304" pitchFamily="18" charset="0"/>
              </a:rPr>
              <a:t>This ensures that everyone’s efforts are focused and aligned towards the same organisational objectives, instead of working in a confused or random manner.</a:t>
            </a:r>
          </a:p>
          <a:p>
            <a:pPr marL="0" indent="0">
              <a:buNone/>
            </a:pPr>
            <a:r>
              <a:rPr lang="en-US" sz="2000" b="1" dirty="0">
                <a:latin typeface="Times New Roman" panose="02020603050405020304" pitchFamily="18" charset="0"/>
                <a:cs typeface="Times New Roman" panose="02020603050405020304" pitchFamily="18" charset="0"/>
              </a:rPr>
              <a:t>2. Reduces Uncertainty: </a:t>
            </a:r>
            <a:r>
              <a:rPr lang="en-US" sz="2000" dirty="0">
                <a:latin typeface="Times New Roman" panose="02020603050405020304" pitchFamily="18" charset="0"/>
                <a:cs typeface="Times New Roman" panose="02020603050405020304" pitchFamily="18" charset="0"/>
              </a:rPr>
              <a:t>The future is always uncertain, but planning helps to reduce this uncertainty. </a:t>
            </a:r>
          </a:p>
          <a:p>
            <a:r>
              <a:rPr lang="en-US" sz="2000" dirty="0">
                <a:latin typeface="Times New Roman" panose="02020603050405020304" pitchFamily="18" charset="0"/>
                <a:cs typeface="Times New Roman" panose="02020603050405020304" pitchFamily="18" charset="0"/>
              </a:rPr>
              <a:t>In planning, managers study future trends, past data, and possible situations. Based on this, they try to anticipate problems, risks, and changes that may occur. </a:t>
            </a:r>
          </a:p>
          <a:p>
            <a:r>
              <a:rPr lang="en-US" sz="2000" dirty="0">
                <a:latin typeface="Times New Roman" panose="02020603050405020304" pitchFamily="18" charset="0"/>
                <a:cs typeface="Times New Roman" panose="02020603050405020304" pitchFamily="18" charset="0"/>
              </a:rPr>
              <a:t>Because of planning, the organisation can prepare in advance, make backup or contingency plans, and face unexpected situations with more confidence.</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71609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771917-DC62-2038-F1A0-465CBC9437DE}"/>
              </a:ext>
            </a:extLst>
          </p:cNvPr>
          <p:cNvSpPr>
            <a:spLocks noGrp="1"/>
          </p:cNvSpPr>
          <p:nvPr>
            <p:ph idx="1"/>
          </p:nvPr>
        </p:nvSpPr>
        <p:spPr>
          <a:xfrm>
            <a:off x="406400" y="1591944"/>
            <a:ext cx="11267440" cy="5093336"/>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3. Boundary-Less Organisation: </a:t>
            </a:r>
          </a:p>
          <a:p>
            <a:pPr marL="0" indent="0">
              <a:buNone/>
            </a:pPr>
            <a:r>
              <a:rPr lang="en-US" sz="2200" dirty="0">
                <a:latin typeface="Times New Roman" panose="02020603050405020304" pitchFamily="18" charset="0"/>
                <a:cs typeface="Times New Roman" panose="02020603050405020304" pitchFamily="18" charset="0"/>
              </a:rPr>
              <a:t>A boundary-less organisation removes traditional organisational boundaries such as</a:t>
            </a:r>
          </a:p>
          <a:p>
            <a:r>
              <a:rPr lang="en-US" sz="2200" dirty="0">
                <a:latin typeface="Times New Roman" panose="02020603050405020304" pitchFamily="18" charset="0"/>
                <a:cs typeface="Times New Roman" panose="02020603050405020304" pitchFamily="18" charset="0"/>
              </a:rPr>
              <a:t>Hierarchy</a:t>
            </a:r>
          </a:p>
          <a:p>
            <a:r>
              <a:rPr lang="en-US" sz="2200" dirty="0">
                <a:latin typeface="Times New Roman" panose="02020603050405020304" pitchFamily="18" charset="0"/>
                <a:cs typeface="Times New Roman" panose="02020603050405020304" pitchFamily="18" charset="0"/>
              </a:rPr>
              <a:t>Departmental divisions</a:t>
            </a:r>
          </a:p>
          <a:p>
            <a:r>
              <a:rPr lang="en-US" sz="2200" dirty="0">
                <a:latin typeface="Times New Roman" panose="02020603050405020304" pitchFamily="18" charset="0"/>
                <a:cs typeface="Times New Roman" panose="02020603050405020304" pitchFamily="18" charset="0"/>
              </a:rPr>
              <a:t>Geographic divisions</a:t>
            </a:r>
          </a:p>
          <a:p>
            <a:pPr marL="0" indent="0">
              <a:buNone/>
            </a:pPr>
            <a:r>
              <a:rPr lang="en-US" sz="2200" dirty="0">
                <a:latin typeface="Times New Roman" panose="02020603050405020304" pitchFamily="18" charset="0"/>
                <a:cs typeface="Times New Roman" panose="02020603050405020304" pitchFamily="18" charset="0"/>
              </a:rPr>
              <a:t>Communications are done through digital means (email, phone). These organisations are flexible, adapt quickly, and allow skilled employees to take decisions. It removes vertical and horizontal barriers to improve efficiency.</a:t>
            </a:r>
          </a:p>
          <a:p>
            <a:pPr marL="0" indent="0">
              <a:buNone/>
            </a:pPr>
            <a:r>
              <a:rPr lang="en-US" sz="2600" b="1" dirty="0">
                <a:latin typeface="Times New Roman" panose="02020603050405020304" pitchFamily="18" charset="0"/>
                <a:cs typeface="Times New Roman" panose="02020603050405020304" pitchFamily="18" charset="0"/>
              </a:rPr>
              <a:t>Types of Boundary-Less Organisations</a:t>
            </a:r>
          </a:p>
          <a:p>
            <a:pPr marL="0" indent="0">
              <a:buNone/>
            </a:pPr>
            <a:r>
              <a:rPr lang="en-US" sz="2200" b="1" dirty="0">
                <a:latin typeface="Times New Roman" panose="02020603050405020304" pitchFamily="18" charset="0"/>
                <a:cs typeface="Times New Roman" panose="02020603050405020304" pitchFamily="18" charset="0"/>
              </a:rPr>
              <a:t>1) Virtual Organisation: </a:t>
            </a:r>
            <a:r>
              <a:rPr lang="en-US" sz="2200" dirty="0">
                <a:latin typeface="Times New Roman" panose="02020603050405020304" pitchFamily="18" charset="0"/>
                <a:cs typeface="Times New Roman" panose="02020603050405020304" pitchFamily="18" charset="0"/>
              </a:rPr>
              <a:t>A network of independent firms using shared resources and knowledge to achieve goals.</a:t>
            </a:r>
          </a:p>
          <a:p>
            <a:pPr marL="0" indent="0">
              <a:buNone/>
            </a:pPr>
            <a:r>
              <a:rPr lang="en-US" sz="2200" b="1" dirty="0">
                <a:latin typeface="Times New Roman" panose="02020603050405020304" pitchFamily="18" charset="0"/>
                <a:cs typeface="Times New Roman" panose="02020603050405020304" pitchFamily="18" charset="0"/>
              </a:rPr>
              <a:t>2) Network Organisation: </a:t>
            </a:r>
            <a:r>
              <a:rPr lang="en-US" sz="2200" dirty="0">
                <a:latin typeface="Times New Roman" panose="02020603050405020304" pitchFamily="18" charset="0"/>
                <a:cs typeface="Times New Roman" panose="02020603050405020304" pitchFamily="18" charset="0"/>
              </a:rPr>
              <a:t>Coordination is done through authority lines, managers, and market mechanisms. Focus is on skills and capabilities of employees, not on fixed structure.</a:t>
            </a:r>
          </a:p>
          <a:p>
            <a:pPr marL="0" indent="0">
              <a:buNone/>
            </a:pPr>
            <a:r>
              <a:rPr lang="en-US" sz="2200" b="1" dirty="0">
                <a:latin typeface="Times New Roman" panose="02020603050405020304" pitchFamily="18" charset="0"/>
                <a:cs typeface="Times New Roman" panose="02020603050405020304" pitchFamily="18" charset="0"/>
              </a:rPr>
              <a:t>3) Modular Organisation: </a:t>
            </a:r>
            <a:r>
              <a:rPr lang="en-US" sz="2200" dirty="0">
                <a:latin typeface="Times New Roman" panose="02020603050405020304" pitchFamily="18" charset="0"/>
                <a:cs typeface="Times New Roman" panose="02020603050405020304" pitchFamily="18" charset="0"/>
              </a:rPr>
              <a:t>Core activities are done inside the organisation. Other tasks (e.g., accounting, data processing, logistics) are outsourced to specialists.</a:t>
            </a:r>
          </a:p>
          <a:p>
            <a:pPr marL="0" indent="0">
              <a:buNone/>
            </a:pPr>
            <a:endParaRPr lang="en-IN" dirty="0"/>
          </a:p>
        </p:txBody>
      </p:sp>
    </p:spTree>
    <p:extLst>
      <p:ext uri="{BB962C8B-B14F-4D97-AF65-F5344CB8AC3E}">
        <p14:creationId xmlns:p14="http://schemas.microsoft.com/office/powerpoint/2010/main" val="40356376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AC7AE7-87BD-788A-810A-8429B18CB317}"/>
              </a:ext>
            </a:extLst>
          </p:cNvPr>
          <p:cNvSpPr>
            <a:spLocks noGrp="1"/>
          </p:cNvSpPr>
          <p:nvPr>
            <p:ph idx="1"/>
          </p:nvPr>
        </p:nvSpPr>
        <p:spPr>
          <a:xfrm>
            <a:off x="838200" y="1696720"/>
            <a:ext cx="10515600" cy="4785043"/>
          </a:xfrm>
        </p:spPr>
        <p:txBody>
          <a:bodyPr>
            <a:normAutofit fontScale="85000" lnSpcReduction="20000"/>
          </a:bodyPr>
          <a:lstStyle/>
          <a:p>
            <a:pPr marL="0" indent="0">
              <a:buNone/>
            </a:pPr>
            <a:r>
              <a:rPr lang="en-US" sz="3100" b="1" dirty="0">
                <a:latin typeface="Times New Roman" panose="02020603050405020304" pitchFamily="18" charset="0"/>
                <a:cs typeface="Times New Roman" panose="02020603050405020304" pitchFamily="18" charset="0"/>
              </a:rPr>
              <a:t>Advantages of Boundary-Less Organisation</a:t>
            </a:r>
          </a:p>
          <a:p>
            <a:r>
              <a:rPr lang="en-US" sz="2400" dirty="0">
                <a:latin typeface="Times New Roman" panose="02020603050405020304" pitchFamily="18" charset="0"/>
                <a:cs typeface="Times New Roman" panose="02020603050405020304" pitchFamily="18" charset="0"/>
              </a:rPr>
              <a:t>Better communication between employees, customers, vendors, etc.</a:t>
            </a:r>
          </a:p>
          <a:p>
            <a:r>
              <a:rPr lang="en-US" sz="2400" dirty="0">
                <a:latin typeface="Times New Roman" panose="02020603050405020304" pitchFamily="18" charset="0"/>
                <a:cs typeface="Times New Roman" panose="02020603050405020304" pitchFamily="18" charset="0"/>
              </a:rPr>
              <a:t>Helps in achieving global competitiveness.</a:t>
            </a:r>
          </a:p>
          <a:p>
            <a:r>
              <a:rPr lang="en-US" sz="2400" dirty="0">
                <a:latin typeface="Times New Roman" panose="02020603050405020304" pitchFamily="18" charset="0"/>
                <a:cs typeface="Times New Roman" panose="02020603050405020304" pitchFamily="18" charset="0"/>
              </a:rPr>
              <a:t>Focus on one objective makes adaptation easier.</a:t>
            </a:r>
          </a:p>
          <a:p>
            <a:r>
              <a:rPr lang="en-US" sz="2400" dirty="0">
                <a:latin typeface="Times New Roman" panose="02020603050405020304" pitchFamily="18" charset="0"/>
                <a:cs typeface="Times New Roman" panose="02020603050405020304" pitchFamily="18" charset="0"/>
              </a:rPr>
              <a:t>Encourages teamwork inside the organisation.</a:t>
            </a:r>
          </a:p>
          <a:p>
            <a:r>
              <a:rPr lang="en-US" sz="2400" dirty="0">
                <a:latin typeface="Times New Roman" panose="02020603050405020304" pitchFamily="18" charset="0"/>
                <a:cs typeface="Times New Roman" panose="02020603050405020304" pitchFamily="18" charset="0"/>
              </a:rPr>
              <a:t>Creates win-win solutions for customers, partners, and vendors.</a:t>
            </a:r>
          </a:p>
          <a:p>
            <a:r>
              <a:rPr lang="en-US" sz="2400" dirty="0">
                <a:latin typeface="Times New Roman" panose="02020603050405020304" pitchFamily="18" charset="0"/>
                <a:cs typeface="Times New Roman" panose="02020603050405020304" pitchFamily="18" charset="0"/>
              </a:rPr>
              <a:t>Better </a:t>
            </a:r>
            <a:r>
              <a:rPr lang="en-US" sz="2400" dirty="0" err="1">
                <a:latin typeface="Times New Roman" panose="02020603050405020304" pitchFamily="18" charset="0"/>
                <a:cs typeface="Times New Roman" panose="02020603050405020304" pitchFamily="18" charset="0"/>
              </a:rPr>
              <a:t>utilisation</a:t>
            </a:r>
            <a:r>
              <a:rPr lang="en-US" sz="2400" dirty="0">
                <a:latin typeface="Times New Roman" panose="02020603050405020304" pitchFamily="18" charset="0"/>
                <a:cs typeface="Times New Roman" panose="02020603050405020304" pitchFamily="18" charset="0"/>
              </a:rPr>
              <a:t> of employee skills.</a:t>
            </a:r>
          </a:p>
          <a:p>
            <a:r>
              <a:rPr lang="en-US" sz="2400" dirty="0">
                <a:latin typeface="Times New Roman" panose="02020603050405020304" pitchFamily="18" charset="0"/>
                <a:cs typeface="Times New Roman" panose="02020603050405020304" pitchFamily="18" charset="0"/>
              </a:rPr>
              <a:t>Improved sharing of information, collaboration, and teamwork.</a:t>
            </a:r>
          </a:p>
          <a:p>
            <a:pPr marL="0" indent="0">
              <a:buNone/>
            </a:pPr>
            <a:r>
              <a:rPr lang="en-US" sz="3100" b="1" dirty="0">
                <a:latin typeface="Times New Roman" panose="02020603050405020304" pitchFamily="18" charset="0"/>
                <a:cs typeface="Times New Roman" panose="02020603050405020304" pitchFamily="18" charset="0"/>
              </a:rPr>
              <a:t>Disadvantages of Boundary-Less Organisation</a:t>
            </a:r>
          </a:p>
          <a:p>
            <a:r>
              <a:rPr lang="en-US" sz="2400" dirty="0">
                <a:latin typeface="Times New Roman" panose="02020603050405020304" pitchFamily="18" charset="0"/>
                <a:cs typeface="Times New Roman" panose="02020603050405020304" pitchFamily="18" charset="0"/>
              </a:rPr>
              <a:t>Lack of strong leadership and common vision can reduce cooperation.</a:t>
            </a:r>
          </a:p>
          <a:p>
            <a:r>
              <a:rPr lang="en-US" sz="2400" dirty="0">
                <a:latin typeface="Times New Roman" panose="02020603050405020304" pitchFamily="18" charset="0"/>
                <a:cs typeface="Times New Roman" panose="02020603050405020304" pitchFamily="18" charset="0"/>
              </a:rPr>
              <a:t>Lack of trust between members can lower performance.</a:t>
            </a:r>
          </a:p>
          <a:p>
            <a:r>
              <a:rPr lang="en-US" sz="2400" dirty="0">
                <a:latin typeface="Times New Roman" panose="02020603050405020304" pitchFamily="18" charset="0"/>
                <a:cs typeface="Times New Roman" panose="02020603050405020304" pitchFamily="18" charset="0"/>
              </a:rPr>
              <a:t>Difficult to control authority and political issues inside and outside the organisation.</a:t>
            </a:r>
          </a:p>
          <a:p>
            <a:r>
              <a:rPr lang="en-US" sz="2400" dirty="0">
                <a:latin typeface="Times New Roman" panose="02020603050405020304" pitchFamily="18" charset="0"/>
                <a:cs typeface="Times New Roman" panose="02020603050405020304" pitchFamily="18" charset="0"/>
              </a:rPr>
              <a:t>Democratic decision-making takes time and may become unmanageable.</a:t>
            </a:r>
          </a:p>
          <a:p>
            <a:pPr marL="0" indent="0">
              <a:buNone/>
            </a:pPr>
            <a:endParaRPr lang="en-IN" dirty="0"/>
          </a:p>
        </p:txBody>
      </p:sp>
    </p:spTree>
    <p:extLst>
      <p:ext uri="{BB962C8B-B14F-4D97-AF65-F5344CB8AC3E}">
        <p14:creationId xmlns:p14="http://schemas.microsoft.com/office/powerpoint/2010/main" val="30049795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F96DDF-9E19-E89D-8BD6-1A11B7886719}"/>
              </a:ext>
            </a:extLst>
          </p:cNvPr>
          <p:cNvSpPr>
            <a:spLocks noGrp="1"/>
          </p:cNvSpPr>
          <p:nvPr>
            <p:ph idx="1"/>
          </p:nvPr>
        </p:nvSpPr>
        <p:spPr>
          <a:xfrm>
            <a:off x="365760" y="1452880"/>
            <a:ext cx="11684000" cy="519176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LEADERSHIP/ LEADING</a:t>
            </a:r>
          </a:p>
          <a:p>
            <a:r>
              <a:rPr lang="en-US" sz="2000" dirty="0">
                <a:latin typeface="Times New Roman" panose="02020603050405020304" pitchFamily="18" charset="0"/>
                <a:cs typeface="Times New Roman" panose="02020603050405020304" pitchFamily="18" charset="0"/>
              </a:rPr>
              <a:t>Leadership is the capability of a leader to influence the behaviour, beliefs, and attitudes of employees, build confidence among them, and motivate them to accomplish organisational objectives. A leader sets goals, shapes organisational culture, encourages change, and supports employees in achieving results.</a:t>
            </a:r>
          </a:p>
          <a:p>
            <a:r>
              <a:rPr lang="en-US" sz="2000" dirty="0">
                <a:latin typeface="Times New Roman" panose="02020603050405020304" pitchFamily="18" charset="0"/>
                <a:cs typeface="Times New Roman" panose="02020603050405020304" pitchFamily="18" charset="0"/>
              </a:rPr>
              <a:t>Effective leadership requires good character, motivation, communication, and the ability to inspire others.</a:t>
            </a:r>
          </a:p>
          <a:p>
            <a:r>
              <a:rPr lang="en-US" sz="2000" dirty="0">
                <a:latin typeface="Times New Roman" panose="02020603050405020304" pitchFamily="18" charset="0"/>
                <a:cs typeface="Times New Roman" panose="02020603050405020304" pitchFamily="18" charset="0"/>
              </a:rPr>
              <a:t>Leadership helps create an environment where people can </a:t>
            </a:r>
            <a:r>
              <a:rPr lang="en-US" sz="2000" dirty="0" err="1">
                <a:latin typeface="Times New Roman" panose="02020603050405020304" pitchFamily="18" charset="0"/>
                <a:cs typeface="Times New Roman" panose="02020603050405020304" pitchFamily="18" charset="0"/>
              </a:rPr>
              <a:t>self-actualise</a:t>
            </a:r>
            <a:r>
              <a:rPr lang="en-US" sz="2000" dirty="0">
                <a:latin typeface="Times New Roman" panose="02020603050405020304" pitchFamily="18" charset="0"/>
                <a:cs typeface="Times New Roman" panose="02020603050405020304" pitchFamily="18" charset="0"/>
              </a:rPr>
              <a:t>, meaning they can grow and </a:t>
            </a:r>
            <a:r>
              <a:rPr lang="en-US" sz="2000" dirty="0" err="1">
                <a:latin typeface="Times New Roman" panose="02020603050405020304" pitchFamily="18" charset="0"/>
                <a:cs typeface="Times New Roman" panose="02020603050405020304" pitchFamily="18" charset="0"/>
              </a:rPr>
              <a:t>utilise</a:t>
            </a:r>
            <a:r>
              <a:rPr lang="en-US" sz="2000" dirty="0">
                <a:latin typeface="Times New Roman" panose="02020603050405020304" pitchFamily="18" charset="0"/>
                <a:cs typeface="Times New Roman" panose="02020603050405020304" pitchFamily="18" charset="0"/>
              </a:rPr>
              <a:t> their abilities while working.</a:t>
            </a:r>
          </a:p>
          <a:p>
            <a:r>
              <a:rPr lang="en-US" sz="2000" dirty="0">
                <a:latin typeface="Times New Roman" panose="02020603050405020304" pitchFamily="18" charset="0"/>
                <a:cs typeface="Times New Roman" panose="02020603050405020304" pitchFamily="18" charset="0"/>
              </a:rPr>
              <a:t>Leadership occurs in all groups and societies, irrespective of geography or culture, and is essential for effective management.</a:t>
            </a:r>
          </a:p>
          <a:p>
            <a:pPr marL="0" indent="0">
              <a:buNone/>
            </a:pPr>
            <a:r>
              <a:rPr lang="en-US" sz="2000" b="1" dirty="0">
                <a:latin typeface="Times New Roman" panose="02020603050405020304" pitchFamily="18" charset="0"/>
                <a:cs typeface="Times New Roman" panose="02020603050405020304" pitchFamily="18" charset="0"/>
              </a:rPr>
              <a:t>Hollander</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“Leadership is a process of influence between a leader and those who are followers.”</a:t>
            </a:r>
          </a:p>
          <a:p>
            <a:pPr marL="0" indent="0">
              <a:buNone/>
            </a:pPr>
            <a:r>
              <a:rPr lang="en-US" sz="2000" b="1" dirty="0">
                <a:latin typeface="Times New Roman" panose="02020603050405020304" pitchFamily="18" charset="0"/>
                <a:cs typeface="Times New Roman" panose="02020603050405020304" pitchFamily="18" charset="0"/>
              </a:rPr>
              <a:t>George R. Terry</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“Leadership is the activity of influencing people to strive willingly for mutual objectives.”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94736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15774E-A0EE-EC0D-DB3B-5A8353AA56BC}"/>
              </a:ext>
            </a:extLst>
          </p:cNvPr>
          <p:cNvSpPr>
            <a:spLocks noGrp="1"/>
          </p:cNvSpPr>
          <p:nvPr>
            <p:ph idx="1"/>
          </p:nvPr>
        </p:nvSpPr>
        <p:spPr>
          <a:xfrm>
            <a:off x="747132" y="1561171"/>
            <a:ext cx="11117766" cy="5163014"/>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NATURE OF LEADERSHIP</a:t>
            </a:r>
          </a:p>
          <a:p>
            <a:pPr marL="0" indent="0">
              <a:buNone/>
            </a:pPr>
            <a:r>
              <a:rPr lang="en-US" sz="2400" b="1" dirty="0">
                <a:latin typeface="Times New Roman" panose="02020603050405020304" pitchFamily="18" charset="0"/>
                <a:cs typeface="Times New Roman" panose="02020603050405020304" pitchFamily="18" charset="0"/>
              </a:rPr>
              <a:t>1) Process of Influence: </a:t>
            </a:r>
            <a:r>
              <a:rPr lang="en-US" sz="2400" dirty="0">
                <a:latin typeface="Times New Roman" panose="02020603050405020304" pitchFamily="18" charset="0"/>
                <a:cs typeface="Times New Roman" panose="02020603050405020304" pitchFamily="18" charset="0"/>
              </a:rPr>
              <a:t>Leadership is a way of influencing employees’ behaviour, attitudes, and performance. Good leaders persuade followers to change positively.</a:t>
            </a:r>
          </a:p>
          <a:p>
            <a:pPr marL="0" indent="0">
              <a:buNone/>
            </a:pPr>
            <a:r>
              <a:rPr lang="en-US" sz="2400" b="1" dirty="0">
                <a:latin typeface="Times New Roman" panose="02020603050405020304" pitchFamily="18" charset="0"/>
                <a:cs typeface="Times New Roman" panose="02020603050405020304" pitchFamily="18" charset="0"/>
              </a:rPr>
              <a:t>2) Ongoing Activity: </a:t>
            </a:r>
            <a:r>
              <a:rPr lang="en-US" sz="2400" dirty="0">
                <a:latin typeface="Times New Roman" panose="02020603050405020304" pitchFamily="18" charset="0"/>
                <a:cs typeface="Times New Roman" panose="02020603050405020304" pitchFamily="18" charset="0"/>
              </a:rPr>
              <a:t>Leadership is a continuous process. Leaders constantly work to improve followers, performance, and organisational outcomes.</a:t>
            </a:r>
          </a:p>
          <a:p>
            <a:pPr marL="0" indent="0">
              <a:buNone/>
            </a:pPr>
            <a:r>
              <a:rPr lang="en-US" sz="2400" b="1" dirty="0">
                <a:latin typeface="Times New Roman" panose="02020603050405020304" pitchFamily="18" charset="0"/>
                <a:cs typeface="Times New Roman" panose="02020603050405020304" pitchFamily="18" charset="0"/>
              </a:rPr>
              <a:t>3) Blend of Art and Science: </a:t>
            </a:r>
            <a:r>
              <a:rPr lang="en-US" sz="2400" dirty="0">
                <a:latin typeface="Times New Roman" panose="02020603050405020304" pitchFamily="18" charset="0"/>
                <a:cs typeface="Times New Roman" panose="02020603050405020304" pitchFamily="18" charset="0"/>
              </a:rPr>
              <a:t>Leadership is,</a:t>
            </a:r>
          </a:p>
          <a:p>
            <a:r>
              <a:rPr lang="en-US" sz="2400" b="1" dirty="0">
                <a:latin typeface="Times New Roman" panose="02020603050405020304" pitchFamily="18" charset="0"/>
                <a:cs typeface="Times New Roman" panose="02020603050405020304" pitchFamily="18" charset="0"/>
              </a:rPr>
              <a:t>Science</a:t>
            </a:r>
            <a:r>
              <a:rPr lang="en-US" sz="2400" dirty="0">
                <a:latin typeface="Times New Roman" panose="02020603050405020304" pitchFamily="18" charset="0"/>
                <a:cs typeface="Times New Roman" panose="02020603050405020304" pitchFamily="18" charset="0"/>
              </a:rPr>
              <a:t> — based on principles, theories, and research</a:t>
            </a:r>
          </a:p>
          <a:p>
            <a:r>
              <a:rPr lang="en-US" sz="2400" b="1" dirty="0">
                <a:latin typeface="Times New Roman" panose="02020603050405020304" pitchFamily="18" charset="0"/>
                <a:cs typeface="Times New Roman" panose="02020603050405020304" pitchFamily="18" charset="0"/>
              </a:rPr>
              <a:t>Art</a:t>
            </a:r>
            <a:r>
              <a:rPr lang="en-US" sz="2400" dirty="0">
                <a:latin typeface="Times New Roman" panose="02020603050405020304" pitchFamily="18" charset="0"/>
                <a:cs typeface="Times New Roman" panose="02020603050405020304" pitchFamily="18" charset="0"/>
              </a:rPr>
              <a:t> — improved through practice, creativity, and application</a:t>
            </a:r>
          </a:p>
          <a:p>
            <a:pPr marL="0" indent="0">
              <a:buNone/>
            </a:pPr>
            <a:r>
              <a:rPr lang="en-US" sz="2400" b="1" dirty="0">
                <a:latin typeface="Times New Roman" panose="02020603050405020304" pitchFamily="18" charset="0"/>
                <a:cs typeface="Times New Roman" panose="02020603050405020304" pitchFamily="18" charset="0"/>
              </a:rPr>
              <a:t>4) Linked with Situations: </a:t>
            </a:r>
            <a:r>
              <a:rPr lang="en-US" sz="2400" dirty="0">
                <a:latin typeface="Times New Roman" panose="02020603050405020304" pitchFamily="18" charset="0"/>
                <a:cs typeface="Times New Roman" panose="02020603050405020304" pitchFamily="18" charset="0"/>
              </a:rPr>
              <a:t>Leadership depends on the situation and environment. Different situations require different leadership styles.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34781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7995B5-51CF-A4C0-B3BA-0E217D5ACE87}"/>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5) Tool for Motivation: </a:t>
            </a:r>
            <a:r>
              <a:rPr lang="en-US" sz="2400" dirty="0">
                <a:latin typeface="Times New Roman" panose="02020603050405020304" pitchFamily="18" charset="0"/>
                <a:cs typeface="Times New Roman" panose="02020603050405020304" pitchFamily="18" charset="0"/>
              </a:rPr>
              <a:t>Leadership helps motivate employees. Leaders encourage employees to give priority to organisational goals while meeting personal goals.</a:t>
            </a:r>
          </a:p>
          <a:p>
            <a:pPr marL="0" indent="0">
              <a:buNone/>
            </a:pPr>
            <a:r>
              <a:rPr lang="en-US" sz="2400" b="1" dirty="0">
                <a:latin typeface="Times New Roman" panose="02020603050405020304" pitchFamily="18" charset="0"/>
                <a:cs typeface="Times New Roman" panose="02020603050405020304" pitchFamily="18" charset="0"/>
              </a:rPr>
              <a:t>6) Collective Objectives: </a:t>
            </a:r>
            <a:r>
              <a:rPr lang="en-US" sz="2400" dirty="0">
                <a:latin typeface="Times New Roman" panose="02020603050405020304" pitchFamily="18" charset="0"/>
                <a:cs typeface="Times New Roman" panose="02020603050405020304" pitchFamily="18" charset="0"/>
              </a:rPr>
              <a:t>Effective leadership aligns individual goals with organisational objectives, ensuring everyone works in the same direction.</a:t>
            </a:r>
          </a:p>
          <a:p>
            <a:pPr marL="0" indent="0">
              <a:buNone/>
            </a:pPr>
            <a:r>
              <a:rPr lang="en-US" sz="2400" b="1" dirty="0">
                <a:latin typeface="Times New Roman" panose="02020603050405020304" pitchFamily="18" charset="0"/>
                <a:cs typeface="Times New Roman" panose="02020603050405020304" pitchFamily="18" charset="0"/>
              </a:rPr>
              <a:t>7) Mutual Relationship: </a:t>
            </a:r>
            <a:r>
              <a:rPr lang="en-US" sz="2400" dirty="0">
                <a:latin typeface="Times New Roman" panose="02020603050405020304" pitchFamily="18" charset="0"/>
                <a:cs typeface="Times New Roman" panose="02020603050405020304" pitchFamily="18" charset="0"/>
              </a:rPr>
              <a:t>Leadership involves a relationship between leader and followers. Leaders must understand employee capabilities, and employees must contribute their best.</a:t>
            </a:r>
          </a:p>
          <a:p>
            <a:pPr marL="0" indent="0">
              <a:buNone/>
            </a:pPr>
            <a:endParaRPr lang="en-IN" dirty="0"/>
          </a:p>
        </p:txBody>
      </p:sp>
    </p:spTree>
    <p:extLst>
      <p:ext uri="{BB962C8B-B14F-4D97-AF65-F5344CB8AC3E}">
        <p14:creationId xmlns:p14="http://schemas.microsoft.com/office/powerpoint/2010/main" val="5653049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B20D2A-DA42-A32B-9FDB-9C73051CBE07}"/>
              </a:ext>
            </a:extLst>
          </p:cNvPr>
          <p:cNvSpPr>
            <a:spLocks noGrp="1"/>
          </p:cNvSpPr>
          <p:nvPr>
            <p:ph idx="1"/>
          </p:nvPr>
        </p:nvSpPr>
        <p:spPr>
          <a:xfrm>
            <a:off x="501805" y="1773043"/>
            <a:ext cx="11508059" cy="5330283"/>
          </a:xfrm>
        </p:spPr>
        <p:txBody>
          <a:bodyPr>
            <a:normAutofit/>
          </a:bodyPr>
          <a:lstStyle/>
          <a:p>
            <a:pPr marL="0" indent="0">
              <a:buNone/>
            </a:pPr>
            <a:r>
              <a:rPr lang="en-US" sz="2600" b="1" dirty="0">
                <a:latin typeface="Times New Roman" panose="02020603050405020304" pitchFamily="18" charset="0"/>
                <a:cs typeface="Times New Roman" panose="02020603050405020304" pitchFamily="18" charset="0"/>
              </a:rPr>
              <a:t>LEADERSHIP STYLE</a:t>
            </a:r>
          </a:p>
          <a:p>
            <a:pPr marL="0" indent="0">
              <a:buNone/>
            </a:pPr>
            <a:r>
              <a:rPr lang="en-US" sz="2200" b="1" dirty="0">
                <a:latin typeface="Times New Roman" panose="02020603050405020304" pitchFamily="18" charset="0"/>
                <a:cs typeface="Times New Roman" panose="02020603050405020304" pitchFamily="18" charset="0"/>
              </a:rPr>
              <a:t>1. Autocratic Leadership (Authoritarian): </a:t>
            </a:r>
            <a:r>
              <a:rPr lang="en-US" sz="2200" dirty="0">
                <a:latin typeface="Times New Roman" panose="02020603050405020304" pitchFamily="18" charset="0"/>
                <a:cs typeface="Times New Roman" panose="02020603050405020304" pitchFamily="18" charset="0"/>
              </a:rPr>
              <a:t>Also called a </a:t>
            </a:r>
            <a:r>
              <a:rPr lang="en-US" sz="2200" b="1" dirty="0">
                <a:latin typeface="Times New Roman" panose="02020603050405020304" pitchFamily="18" charset="0"/>
                <a:cs typeface="Times New Roman" panose="02020603050405020304" pitchFamily="18" charset="0"/>
              </a:rPr>
              <a:t>dictator style</a:t>
            </a:r>
            <a:r>
              <a:rPr lang="en-US" sz="2200" dirty="0">
                <a:latin typeface="Times New Roman" panose="02020603050405020304" pitchFamily="18" charset="0"/>
                <a:cs typeface="Times New Roman" panose="02020603050405020304" pitchFamily="18" charset="0"/>
              </a:rPr>
              <a:t> or </a:t>
            </a:r>
            <a:r>
              <a:rPr lang="en-US" sz="2200" b="1" dirty="0">
                <a:latin typeface="Times New Roman" panose="02020603050405020304" pitchFamily="18" charset="0"/>
                <a:cs typeface="Times New Roman" panose="02020603050405020304" pitchFamily="18" charset="0"/>
              </a:rPr>
              <a:t>one-man show</a:t>
            </a:r>
            <a:r>
              <a:rPr lang="en-US" sz="2200" dirty="0">
                <a:latin typeface="Times New Roman" panose="02020603050405020304" pitchFamily="18" charset="0"/>
                <a:cs typeface="Times New Roman" panose="02020603050405020304" pitchFamily="18" charset="0"/>
              </a:rPr>
              <a:t>.</a:t>
            </a:r>
          </a:p>
          <a:p>
            <a:pPr marL="0" indent="0">
              <a:buNone/>
            </a:pPr>
            <a:r>
              <a:rPr lang="en-US" sz="2200" b="1" dirty="0">
                <a:latin typeface="Times New Roman" panose="02020603050405020304" pitchFamily="18" charset="0"/>
                <a:cs typeface="Times New Roman" panose="02020603050405020304" pitchFamily="18" charset="0"/>
              </a:rPr>
              <a:t>Characteristics:</a:t>
            </a:r>
          </a:p>
          <a:p>
            <a:r>
              <a:rPr lang="en-US" sz="2200" dirty="0">
                <a:latin typeface="Times New Roman" panose="02020603050405020304" pitchFamily="18" charset="0"/>
                <a:cs typeface="Times New Roman" panose="02020603050405020304" pitchFamily="18" charset="0"/>
              </a:rPr>
              <a:t>Leader takes all decisions without consulting employees</a:t>
            </a:r>
          </a:p>
          <a:p>
            <a:r>
              <a:rPr lang="en-US" sz="2200" dirty="0">
                <a:latin typeface="Times New Roman" panose="02020603050405020304" pitchFamily="18" charset="0"/>
                <a:cs typeface="Times New Roman" panose="02020603050405020304" pitchFamily="18" charset="0"/>
              </a:rPr>
              <a:t>Heavy control and strict supervision</a:t>
            </a:r>
          </a:p>
          <a:p>
            <a:r>
              <a:rPr lang="en-US" sz="2200" dirty="0">
                <a:latin typeface="Times New Roman" panose="02020603050405020304" pitchFamily="18" charset="0"/>
                <a:cs typeface="Times New Roman" panose="02020603050405020304" pitchFamily="18" charset="0"/>
              </a:rPr>
              <a:t>Communication is one-way</a:t>
            </a:r>
          </a:p>
          <a:p>
            <a:r>
              <a:rPr lang="en-US" sz="2200" dirty="0">
                <a:latin typeface="Times New Roman" panose="02020603050405020304" pitchFamily="18" charset="0"/>
                <a:cs typeface="Times New Roman" panose="02020603050405020304" pitchFamily="18" charset="0"/>
              </a:rPr>
              <a:t>No employee participation in decision making</a:t>
            </a:r>
          </a:p>
          <a:p>
            <a:pPr marL="0" indent="0">
              <a:buNone/>
            </a:pPr>
            <a:r>
              <a:rPr lang="en-US" sz="2200" b="1" dirty="0">
                <a:latin typeface="Times New Roman" panose="02020603050405020304" pitchFamily="18" charset="0"/>
                <a:cs typeface="Times New Roman" panose="02020603050405020304" pitchFamily="18" charset="0"/>
              </a:rPr>
              <a:t>Types of Autocratic Leaders:</a:t>
            </a:r>
          </a:p>
          <a:p>
            <a:r>
              <a:rPr lang="en-US" sz="2200" b="1" dirty="0">
                <a:latin typeface="Times New Roman" panose="02020603050405020304" pitchFamily="18" charset="0"/>
                <a:cs typeface="Times New Roman" panose="02020603050405020304" pitchFamily="18" charset="0"/>
              </a:rPr>
              <a:t>Strict Autocrat</a:t>
            </a:r>
            <a:r>
              <a:rPr lang="en-US" sz="2200" dirty="0">
                <a:latin typeface="Times New Roman" panose="02020603050405020304" pitchFamily="18" charset="0"/>
                <a:cs typeface="Times New Roman" panose="02020603050405020304" pitchFamily="18" charset="0"/>
              </a:rPr>
              <a:t> – uses fear, punishment</a:t>
            </a:r>
          </a:p>
          <a:p>
            <a:r>
              <a:rPr lang="en-US" sz="2200" b="1" dirty="0">
                <a:latin typeface="Times New Roman" panose="02020603050405020304" pitchFamily="18" charset="0"/>
                <a:cs typeface="Times New Roman" panose="02020603050405020304" pitchFamily="18" charset="0"/>
              </a:rPr>
              <a:t>Benevolent Autocrat</a:t>
            </a:r>
            <a:r>
              <a:rPr lang="en-US" sz="2200" dirty="0">
                <a:latin typeface="Times New Roman" panose="02020603050405020304" pitchFamily="18" charset="0"/>
                <a:cs typeface="Times New Roman" panose="02020603050405020304" pitchFamily="18" charset="0"/>
              </a:rPr>
              <a:t> – uses rewards, positive approach</a:t>
            </a:r>
          </a:p>
          <a:p>
            <a:r>
              <a:rPr lang="en-US" sz="2200" b="1" dirty="0">
                <a:latin typeface="Times New Roman" panose="02020603050405020304" pitchFamily="18" charset="0"/>
                <a:cs typeface="Times New Roman" panose="02020603050405020304" pitchFamily="18" charset="0"/>
              </a:rPr>
              <a:t>Manipulative Autocrat</a:t>
            </a:r>
            <a:r>
              <a:rPr lang="en-US" sz="2200" dirty="0">
                <a:latin typeface="Times New Roman" panose="02020603050405020304" pitchFamily="18" charset="0"/>
                <a:cs typeface="Times New Roman" panose="02020603050405020304" pitchFamily="18" charset="0"/>
              </a:rPr>
              <a:t> – pretends to involve employees</a:t>
            </a:r>
          </a:p>
          <a:p>
            <a:pPr marL="0" indent="0">
              <a:buNone/>
            </a:pPr>
            <a:endParaRPr lang="en-IN" dirty="0"/>
          </a:p>
        </p:txBody>
      </p:sp>
    </p:spTree>
    <p:extLst>
      <p:ext uri="{BB962C8B-B14F-4D97-AF65-F5344CB8AC3E}">
        <p14:creationId xmlns:p14="http://schemas.microsoft.com/office/powerpoint/2010/main" val="20586143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F05F7E-A2CF-7BFE-D2A3-CFFC562CFC68}"/>
              </a:ext>
            </a:extLst>
          </p:cNvPr>
          <p:cNvSpPr>
            <a:spLocks noGrp="1"/>
          </p:cNvSpPr>
          <p:nvPr>
            <p:ph idx="1"/>
          </p:nvPr>
        </p:nvSpPr>
        <p:spPr/>
        <p:txBody>
          <a:bodyPr/>
          <a:lstStyle/>
          <a:p>
            <a:pPr marL="0" indent="0">
              <a:buNone/>
            </a:pPr>
            <a:r>
              <a:rPr lang="en-US" sz="2200" b="1" dirty="0">
                <a:latin typeface="Times New Roman" panose="02020603050405020304" pitchFamily="18" charset="0"/>
                <a:cs typeface="Times New Roman" panose="02020603050405020304" pitchFamily="18" charset="0"/>
              </a:rPr>
              <a:t>Advantages:</a:t>
            </a:r>
          </a:p>
          <a:p>
            <a:r>
              <a:rPr lang="en-US" sz="2200" dirty="0">
                <a:latin typeface="Times New Roman" panose="02020603050405020304" pitchFamily="18" charset="0"/>
                <a:cs typeface="Times New Roman" panose="02020603050405020304" pitchFamily="18" charset="0"/>
              </a:rPr>
              <a:t>Quick decisions</a:t>
            </a:r>
          </a:p>
          <a:p>
            <a:r>
              <a:rPr lang="en-US" sz="2200" dirty="0">
                <a:latin typeface="Times New Roman" panose="02020603050405020304" pitchFamily="18" charset="0"/>
                <a:cs typeface="Times New Roman" panose="02020603050405020304" pitchFamily="18" charset="0"/>
              </a:rPr>
              <a:t>Useful in crisis situations</a:t>
            </a:r>
          </a:p>
          <a:p>
            <a:pPr marL="0" indent="0">
              <a:buNone/>
            </a:pPr>
            <a:r>
              <a:rPr lang="en-US" sz="2200" b="1" dirty="0">
                <a:latin typeface="Times New Roman" panose="02020603050405020304" pitchFamily="18" charset="0"/>
                <a:cs typeface="Times New Roman" panose="02020603050405020304" pitchFamily="18" charset="0"/>
              </a:rPr>
              <a:t>Limitations:</a:t>
            </a:r>
          </a:p>
          <a:p>
            <a:r>
              <a:rPr lang="en-US" sz="2200" dirty="0">
                <a:latin typeface="Times New Roman" panose="02020603050405020304" pitchFamily="18" charset="0"/>
                <a:cs typeface="Times New Roman" panose="02020603050405020304" pitchFamily="18" charset="0"/>
              </a:rPr>
              <a:t>Employees may feel insecure, frustrated, or demotivated</a:t>
            </a:r>
          </a:p>
          <a:p>
            <a:r>
              <a:rPr lang="en-US" sz="2200" dirty="0">
                <a:latin typeface="Times New Roman" panose="02020603050405020304" pitchFamily="18" charset="0"/>
                <a:cs typeface="Times New Roman" panose="02020603050405020304" pitchFamily="18" charset="0"/>
              </a:rPr>
              <a:t>Creativity is limited</a:t>
            </a:r>
          </a:p>
          <a:p>
            <a:pPr marL="0" indent="0">
              <a:buNone/>
            </a:pPr>
            <a:endParaRPr lang="en-IN" dirty="0"/>
          </a:p>
        </p:txBody>
      </p:sp>
      <p:sp>
        <p:nvSpPr>
          <p:cNvPr id="4" name="Oval 3">
            <a:extLst>
              <a:ext uri="{FF2B5EF4-FFF2-40B4-BE49-F238E27FC236}">
                <a16:creationId xmlns:a16="http://schemas.microsoft.com/office/drawing/2014/main" id="{D0F11657-6733-332A-B26E-DC26F602F095}"/>
              </a:ext>
            </a:extLst>
          </p:cNvPr>
          <p:cNvSpPr/>
          <p:nvPr/>
        </p:nvSpPr>
        <p:spPr>
          <a:xfrm>
            <a:off x="9173737" y="2132282"/>
            <a:ext cx="512956" cy="4795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A</a:t>
            </a:r>
            <a:endParaRPr lang="en-IN" dirty="0"/>
          </a:p>
        </p:txBody>
      </p:sp>
      <p:sp>
        <p:nvSpPr>
          <p:cNvPr id="5" name="Oval 4">
            <a:extLst>
              <a:ext uri="{FF2B5EF4-FFF2-40B4-BE49-F238E27FC236}">
                <a16:creationId xmlns:a16="http://schemas.microsoft.com/office/drawing/2014/main" id="{E2E494B6-5E35-E7D8-0155-D949116F52E3}"/>
              </a:ext>
            </a:extLst>
          </p:cNvPr>
          <p:cNvSpPr/>
          <p:nvPr/>
        </p:nvSpPr>
        <p:spPr>
          <a:xfrm>
            <a:off x="10314880" y="4034747"/>
            <a:ext cx="512956" cy="4795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D</a:t>
            </a:r>
            <a:endParaRPr lang="en-IN" dirty="0"/>
          </a:p>
        </p:txBody>
      </p:sp>
      <p:sp>
        <p:nvSpPr>
          <p:cNvPr id="6" name="Oval 5">
            <a:extLst>
              <a:ext uri="{FF2B5EF4-FFF2-40B4-BE49-F238E27FC236}">
                <a16:creationId xmlns:a16="http://schemas.microsoft.com/office/drawing/2014/main" id="{8978E7E4-E0E7-383A-9D26-9C2DFB0874B2}"/>
              </a:ext>
            </a:extLst>
          </p:cNvPr>
          <p:cNvSpPr/>
          <p:nvPr/>
        </p:nvSpPr>
        <p:spPr>
          <a:xfrm>
            <a:off x="9173737" y="4034747"/>
            <a:ext cx="512956" cy="4795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C</a:t>
            </a:r>
            <a:endParaRPr lang="en-IN" dirty="0"/>
          </a:p>
        </p:txBody>
      </p:sp>
      <p:sp>
        <p:nvSpPr>
          <p:cNvPr id="7" name="Oval 6">
            <a:extLst>
              <a:ext uri="{FF2B5EF4-FFF2-40B4-BE49-F238E27FC236}">
                <a16:creationId xmlns:a16="http://schemas.microsoft.com/office/drawing/2014/main" id="{B10C6EF2-E5EB-766B-07D7-CA67C6DC62AC}"/>
              </a:ext>
            </a:extLst>
          </p:cNvPr>
          <p:cNvSpPr/>
          <p:nvPr/>
        </p:nvSpPr>
        <p:spPr>
          <a:xfrm>
            <a:off x="8032594" y="4034747"/>
            <a:ext cx="512956" cy="47950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B</a:t>
            </a:r>
            <a:endParaRPr lang="en-IN" dirty="0"/>
          </a:p>
        </p:txBody>
      </p:sp>
      <p:cxnSp>
        <p:nvCxnSpPr>
          <p:cNvPr id="9" name="Straight Arrow Connector 8">
            <a:extLst>
              <a:ext uri="{FF2B5EF4-FFF2-40B4-BE49-F238E27FC236}">
                <a16:creationId xmlns:a16="http://schemas.microsoft.com/office/drawing/2014/main" id="{83D57AFD-5D88-1D47-1D42-E746D1967C5C}"/>
              </a:ext>
            </a:extLst>
          </p:cNvPr>
          <p:cNvCxnSpPr/>
          <p:nvPr/>
        </p:nvCxnSpPr>
        <p:spPr>
          <a:xfrm flipH="1">
            <a:off x="8289072" y="2611784"/>
            <a:ext cx="1141143" cy="1389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46FF041-8018-ECF0-4D21-8A6B62ACD57D}"/>
              </a:ext>
            </a:extLst>
          </p:cNvPr>
          <p:cNvCxnSpPr/>
          <p:nvPr/>
        </p:nvCxnSpPr>
        <p:spPr>
          <a:xfrm>
            <a:off x="9430215" y="2611784"/>
            <a:ext cx="0" cy="1389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FD50552-9C44-C42D-3E68-49EEAD1AC1B1}"/>
              </a:ext>
            </a:extLst>
          </p:cNvPr>
          <p:cNvCxnSpPr>
            <a:stCxn id="4" idx="4"/>
          </p:cNvCxnSpPr>
          <p:nvPr/>
        </p:nvCxnSpPr>
        <p:spPr>
          <a:xfrm>
            <a:off x="9430215" y="2611784"/>
            <a:ext cx="1018478" cy="1389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7613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53AFD6-5374-7FDE-DAFF-BCE51FD8833C}"/>
              </a:ext>
            </a:extLst>
          </p:cNvPr>
          <p:cNvSpPr>
            <a:spLocks noGrp="1"/>
          </p:cNvSpPr>
          <p:nvPr>
            <p:ph idx="1"/>
          </p:nvPr>
        </p:nvSpPr>
        <p:spPr>
          <a:xfrm>
            <a:off x="412595" y="1516566"/>
            <a:ext cx="11351942" cy="5129561"/>
          </a:xfrm>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2. Participative Leadership (Democratic): </a:t>
            </a:r>
            <a:r>
              <a:rPr lang="en-US" sz="2400" dirty="0">
                <a:latin typeface="Times New Roman" panose="02020603050405020304" pitchFamily="18" charset="0"/>
                <a:cs typeface="Times New Roman" panose="02020603050405020304" pitchFamily="18" charset="0"/>
              </a:rPr>
              <a:t>Leader includes employees in decision-making.</a:t>
            </a:r>
          </a:p>
          <a:p>
            <a:pPr marL="0" indent="0">
              <a:buNone/>
            </a:pPr>
            <a:r>
              <a:rPr lang="en-US" sz="2400" b="1" dirty="0">
                <a:latin typeface="Times New Roman" panose="02020603050405020304" pitchFamily="18" charset="0"/>
                <a:cs typeface="Times New Roman" panose="02020603050405020304" pitchFamily="18" charset="0"/>
              </a:rPr>
              <a:t>Characteristics:</a:t>
            </a:r>
          </a:p>
          <a:p>
            <a:r>
              <a:rPr lang="en-US" sz="2400" dirty="0">
                <a:latin typeface="Times New Roman" panose="02020603050405020304" pitchFamily="18" charset="0"/>
                <a:cs typeface="Times New Roman" panose="02020603050405020304" pitchFamily="18" charset="0"/>
              </a:rPr>
              <a:t>Decision-making is decentralized.</a:t>
            </a:r>
          </a:p>
          <a:p>
            <a:r>
              <a:rPr lang="en-US" sz="2400" dirty="0">
                <a:latin typeface="Times New Roman" panose="02020603050405020304" pitchFamily="18" charset="0"/>
                <a:cs typeface="Times New Roman" panose="02020603050405020304" pitchFamily="18" charset="0"/>
              </a:rPr>
              <a:t>Leader acts as a member of the team.</a:t>
            </a:r>
          </a:p>
          <a:p>
            <a:r>
              <a:rPr lang="en-US" sz="2400" dirty="0">
                <a:latin typeface="Times New Roman" panose="02020603050405020304" pitchFamily="18" charset="0"/>
                <a:cs typeface="Times New Roman" panose="02020603050405020304" pitchFamily="18" charset="0"/>
              </a:rPr>
              <a:t>Promotes teamwork, communication, and responsibility.</a:t>
            </a:r>
          </a:p>
          <a:p>
            <a:r>
              <a:rPr lang="en-US" sz="2400" dirty="0">
                <a:latin typeface="Times New Roman" panose="02020603050405020304" pitchFamily="18" charset="0"/>
                <a:cs typeface="Times New Roman" panose="02020603050405020304" pitchFamily="18" charset="0"/>
              </a:rPr>
              <a:t>Encourages suggestions and participation.</a:t>
            </a:r>
          </a:p>
          <a:p>
            <a:pPr marL="0" indent="0">
              <a:buNone/>
            </a:pPr>
            <a:r>
              <a:rPr lang="en-US" sz="2400" b="1" dirty="0">
                <a:latin typeface="Times New Roman" panose="02020603050405020304" pitchFamily="18" charset="0"/>
                <a:cs typeface="Times New Roman" panose="02020603050405020304" pitchFamily="18" charset="0"/>
              </a:rPr>
              <a:t>Benefits:</a:t>
            </a:r>
          </a:p>
          <a:p>
            <a:r>
              <a:rPr lang="en-US" sz="2400" dirty="0">
                <a:latin typeface="Times New Roman" panose="02020603050405020304" pitchFamily="18" charset="0"/>
                <a:cs typeface="Times New Roman" panose="02020603050405020304" pitchFamily="18" charset="0"/>
              </a:rPr>
              <a:t>High motivation and job satisfaction.</a:t>
            </a:r>
          </a:p>
          <a:p>
            <a:r>
              <a:rPr lang="en-US" sz="2400" dirty="0">
                <a:latin typeface="Times New Roman" panose="02020603050405020304" pitchFamily="18" charset="0"/>
                <a:cs typeface="Times New Roman" panose="02020603050405020304" pitchFamily="18" charset="0"/>
              </a:rPr>
              <a:t>Better productivity and creativity.</a:t>
            </a:r>
          </a:p>
          <a:p>
            <a:r>
              <a:rPr lang="en-US" sz="2400" dirty="0">
                <a:latin typeface="Times New Roman" panose="02020603050405020304" pitchFamily="18" charset="0"/>
                <a:cs typeface="Times New Roman" panose="02020603050405020304" pitchFamily="18" charset="0"/>
              </a:rPr>
              <a:t>Improved cooperation and morale.</a:t>
            </a:r>
          </a:p>
          <a:p>
            <a:pPr marL="0" indent="0">
              <a:buNone/>
            </a:pPr>
            <a:r>
              <a:rPr lang="en-US" sz="2400" b="1" dirty="0">
                <a:latin typeface="Times New Roman" panose="02020603050405020304" pitchFamily="18" charset="0"/>
                <a:cs typeface="Times New Roman" panose="02020603050405020304" pitchFamily="18" charset="0"/>
              </a:rPr>
              <a:t>Limitation:</a:t>
            </a:r>
          </a:p>
          <a:p>
            <a:r>
              <a:rPr lang="en-US" sz="2400" dirty="0">
                <a:latin typeface="Times New Roman" panose="02020603050405020304" pitchFamily="18" charset="0"/>
                <a:cs typeface="Times New Roman" panose="02020603050405020304" pitchFamily="18" charset="0"/>
              </a:rPr>
              <a:t>Decision-making may be slow.</a:t>
            </a:r>
          </a:p>
          <a:p>
            <a:pPr marL="0" indent="0">
              <a:buNone/>
            </a:pPr>
            <a:endParaRPr lang="en-IN" dirty="0"/>
          </a:p>
        </p:txBody>
      </p:sp>
      <p:sp>
        <p:nvSpPr>
          <p:cNvPr id="4" name="Oval 3">
            <a:extLst>
              <a:ext uri="{FF2B5EF4-FFF2-40B4-BE49-F238E27FC236}">
                <a16:creationId xmlns:a16="http://schemas.microsoft.com/office/drawing/2014/main" id="{853DB460-6651-45FE-B502-9924A8C3C011}"/>
              </a:ext>
            </a:extLst>
          </p:cNvPr>
          <p:cNvSpPr/>
          <p:nvPr/>
        </p:nvSpPr>
        <p:spPr>
          <a:xfrm>
            <a:off x="9348437" y="3588832"/>
            <a:ext cx="646771" cy="52410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B</a:t>
            </a:r>
            <a:endParaRPr lang="en-IN" dirty="0"/>
          </a:p>
        </p:txBody>
      </p:sp>
      <p:sp>
        <p:nvSpPr>
          <p:cNvPr id="5" name="Oval 4">
            <a:extLst>
              <a:ext uri="{FF2B5EF4-FFF2-40B4-BE49-F238E27FC236}">
                <a16:creationId xmlns:a16="http://schemas.microsoft.com/office/drawing/2014/main" id="{F651A7B1-2D3E-82BB-E4C9-68B51D5ABB59}"/>
              </a:ext>
            </a:extLst>
          </p:cNvPr>
          <p:cNvSpPr/>
          <p:nvPr/>
        </p:nvSpPr>
        <p:spPr>
          <a:xfrm>
            <a:off x="9348438" y="4629613"/>
            <a:ext cx="646771" cy="52410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A</a:t>
            </a:r>
            <a:endParaRPr lang="en-IN" dirty="0"/>
          </a:p>
        </p:txBody>
      </p:sp>
      <p:sp>
        <p:nvSpPr>
          <p:cNvPr id="6" name="Oval 5">
            <a:extLst>
              <a:ext uri="{FF2B5EF4-FFF2-40B4-BE49-F238E27FC236}">
                <a16:creationId xmlns:a16="http://schemas.microsoft.com/office/drawing/2014/main" id="{71829A14-EF71-877B-D9F8-D34646EF6A62}"/>
              </a:ext>
            </a:extLst>
          </p:cNvPr>
          <p:cNvSpPr/>
          <p:nvPr/>
        </p:nvSpPr>
        <p:spPr>
          <a:xfrm>
            <a:off x="8004717" y="4637047"/>
            <a:ext cx="646771" cy="52410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E</a:t>
            </a:r>
            <a:endParaRPr lang="en-IN" dirty="0"/>
          </a:p>
        </p:txBody>
      </p:sp>
      <p:sp>
        <p:nvSpPr>
          <p:cNvPr id="7" name="Oval 6">
            <a:extLst>
              <a:ext uri="{FF2B5EF4-FFF2-40B4-BE49-F238E27FC236}">
                <a16:creationId xmlns:a16="http://schemas.microsoft.com/office/drawing/2014/main" id="{163F3067-B8F9-0BC0-ACED-4C569F17CA18}"/>
              </a:ext>
            </a:extLst>
          </p:cNvPr>
          <p:cNvSpPr/>
          <p:nvPr/>
        </p:nvSpPr>
        <p:spPr>
          <a:xfrm>
            <a:off x="10593658" y="4637048"/>
            <a:ext cx="646771" cy="52410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C</a:t>
            </a:r>
            <a:endParaRPr lang="en-IN" dirty="0"/>
          </a:p>
        </p:txBody>
      </p:sp>
      <p:sp>
        <p:nvSpPr>
          <p:cNvPr id="8" name="Oval 7">
            <a:extLst>
              <a:ext uri="{FF2B5EF4-FFF2-40B4-BE49-F238E27FC236}">
                <a16:creationId xmlns:a16="http://schemas.microsoft.com/office/drawing/2014/main" id="{1A591A58-CC0B-D068-FA66-9C76E65B5875}"/>
              </a:ext>
            </a:extLst>
          </p:cNvPr>
          <p:cNvSpPr/>
          <p:nvPr/>
        </p:nvSpPr>
        <p:spPr>
          <a:xfrm>
            <a:off x="9348439" y="5662961"/>
            <a:ext cx="646771" cy="52410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D</a:t>
            </a:r>
            <a:endParaRPr lang="en-IN" dirty="0"/>
          </a:p>
        </p:txBody>
      </p:sp>
      <p:cxnSp>
        <p:nvCxnSpPr>
          <p:cNvPr id="10" name="Straight Arrow Connector 9">
            <a:extLst>
              <a:ext uri="{FF2B5EF4-FFF2-40B4-BE49-F238E27FC236}">
                <a16:creationId xmlns:a16="http://schemas.microsoft.com/office/drawing/2014/main" id="{F5E2B0F7-C0FB-3AC0-757B-B72DD3813D31}"/>
              </a:ext>
            </a:extLst>
          </p:cNvPr>
          <p:cNvCxnSpPr>
            <a:endCxn id="5" idx="2"/>
          </p:cNvCxnSpPr>
          <p:nvPr/>
        </p:nvCxnSpPr>
        <p:spPr>
          <a:xfrm>
            <a:off x="8651488" y="4891666"/>
            <a:ext cx="696950"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74DD84E-86B4-FD23-E57E-51009AE5DF1E}"/>
              </a:ext>
            </a:extLst>
          </p:cNvPr>
          <p:cNvCxnSpPr>
            <a:stCxn id="4" idx="4"/>
          </p:cNvCxnSpPr>
          <p:nvPr/>
        </p:nvCxnSpPr>
        <p:spPr>
          <a:xfrm flipH="1">
            <a:off x="9671822" y="4112939"/>
            <a:ext cx="1" cy="51667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ADC3962-D32B-B5DA-0C59-39579F203778}"/>
              </a:ext>
            </a:extLst>
          </p:cNvPr>
          <p:cNvCxnSpPr>
            <a:stCxn id="5" idx="4"/>
          </p:cNvCxnSpPr>
          <p:nvPr/>
        </p:nvCxnSpPr>
        <p:spPr>
          <a:xfrm flipH="1">
            <a:off x="9671822" y="5153720"/>
            <a:ext cx="2" cy="50924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3AE5F07-5D4B-08C9-3EE6-DF12E9791530}"/>
              </a:ext>
            </a:extLst>
          </p:cNvPr>
          <p:cNvCxnSpPr>
            <a:stCxn id="5" idx="6"/>
            <a:endCxn id="7" idx="2"/>
          </p:cNvCxnSpPr>
          <p:nvPr/>
        </p:nvCxnSpPr>
        <p:spPr>
          <a:xfrm>
            <a:off x="9995209" y="4891667"/>
            <a:ext cx="598449" cy="743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2A53D1F-51DC-4ECC-4007-B7CB44893F73}"/>
              </a:ext>
            </a:extLst>
          </p:cNvPr>
          <p:cNvCxnSpPr>
            <a:stCxn id="6" idx="0"/>
          </p:cNvCxnSpPr>
          <p:nvPr/>
        </p:nvCxnSpPr>
        <p:spPr>
          <a:xfrm flipV="1">
            <a:off x="8328103" y="3850885"/>
            <a:ext cx="1020334" cy="78616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DDB5066-219A-37D6-FA2A-8868FE797B8C}"/>
              </a:ext>
            </a:extLst>
          </p:cNvPr>
          <p:cNvCxnSpPr/>
          <p:nvPr/>
        </p:nvCxnSpPr>
        <p:spPr>
          <a:xfrm>
            <a:off x="9995208" y="3850885"/>
            <a:ext cx="921835" cy="77872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6D98916D-3CD0-A16F-3E3F-9FF4B40835C8}"/>
              </a:ext>
            </a:extLst>
          </p:cNvPr>
          <p:cNvCxnSpPr>
            <a:stCxn id="6" idx="4"/>
          </p:cNvCxnSpPr>
          <p:nvPr/>
        </p:nvCxnSpPr>
        <p:spPr>
          <a:xfrm>
            <a:off x="8328103" y="5161154"/>
            <a:ext cx="1020334" cy="76386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C4FAD69E-B7DB-B47A-E09F-BC34439838FA}"/>
              </a:ext>
            </a:extLst>
          </p:cNvPr>
          <p:cNvCxnSpPr>
            <a:stCxn id="7" idx="4"/>
          </p:cNvCxnSpPr>
          <p:nvPr/>
        </p:nvCxnSpPr>
        <p:spPr>
          <a:xfrm flipH="1">
            <a:off x="9995208" y="5161155"/>
            <a:ext cx="921836" cy="76385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798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89E92B-6A16-570E-EDF8-94806DAA8B1D}"/>
              </a:ext>
            </a:extLst>
          </p:cNvPr>
          <p:cNvSpPr>
            <a:spLocks noGrp="1"/>
          </p:cNvSpPr>
          <p:nvPr>
            <p:ph idx="1"/>
          </p:nvPr>
        </p:nvSpPr>
        <p:spPr>
          <a:xfrm>
            <a:off x="434898" y="1460809"/>
            <a:ext cx="11050858" cy="5006897"/>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3. Free Rein Leadership : </a:t>
            </a:r>
            <a:r>
              <a:rPr lang="en-US" sz="2200" dirty="0">
                <a:latin typeface="Times New Roman" panose="02020603050405020304" pitchFamily="18" charset="0"/>
                <a:cs typeface="Times New Roman" panose="02020603050405020304" pitchFamily="18" charset="0"/>
              </a:rPr>
              <a:t>Also known as </a:t>
            </a:r>
            <a:r>
              <a:rPr lang="en-US" sz="2200" b="1" dirty="0">
                <a:latin typeface="Times New Roman" panose="02020603050405020304" pitchFamily="18" charset="0"/>
                <a:cs typeface="Times New Roman" panose="02020603050405020304" pitchFamily="18" charset="0"/>
              </a:rPr>
              <a:t>permissive</a:t>
            </a:r>
            <a:r>
              <a:rPr lang="en-US" sz="2200" dirty="0">
                <a:latin typeface="Times New Roman" panose="02020603050405020304" pitchFamily="18" charset="0"/>
                <a:cs typeface="Times New Roman" panose="02020603050405020304" pitchFamily="18" charset="0"/>
              </a:rPr>
              <a:t> or </a:t>
            </a:r>
            <a:r>
              <a:rPr lang="en-US" sz="2200" b="1" dirty="0">
                <a:latin typeface="Times New Roman" panose="02020603050405020304" pitchFamily="18" charset="0"/>
                <a:cs typeface="Times New Roman" panose="02020603050405020304" pitchFamily="18" charset="0"/>
              </a:rPr>
              <a:t>hands-off leadership</a:t>
            </a:r>
            <a:r>
              <a:rPr lang="en-US" sz="2200" dirty="0">
                <a:latin typeface="Times New Roman" panose="02020603050405020304" pitchFamily="18" charset="0"/>
                <a:cs typeface="Times New Roman" panose="02020603050405020304" pitchFamily="18" charset="0"/>
              </a:rPr>
              <a:t>.</a:t>
            </a:r>
          </a:p>
          <a:p>
            <a:pPr marL="0" indent="0">
              <a:buNone/>
            </a:pPr>
            <a:r>
              <a:rPr lang="en-US" sz="2200" b="1" dirty="0">
                <a:latin typeface="Times New Roman" panose="02020603050405020304" pitchFamily="18" charset="0"/>
                <a:cs typeface="Times New Roman" panose="02020603050405020304" pitchFamily="18" charset="0"/>
              </a:rPr>
              <a:t>Characteristics:</a:t>
            </a:r>
          </a:p>
          <a:p>
            <a:r>
              <a:rPr lang="en-US" sz="2200" dirty="0">
                <a:latin typeface="Times New Roman" panose="02020603050405020304" pitchFamily="18" charset="0"/>
                <a:cs typeface="Times New Roman" panose="02020603050405020304" pitchFamily="18" charset="0"/>
              </a:rPr>
              <a:t>Leader gives freedom to subordinates</a:t>
            </a:r>
          </a:p>
          <a:p>
            <a:r>
              <a:rPr lang="en-US" sz="2200" dirty="0">
                <a:latin typeface="Times New Roman" panose="02020603050405020304" pitchFamily="18" charset="0"/>
                <a:cs typeface="Times New Roman" panose="02020603050405020304" pitchFamily="18" charset="0"/>
              </a:rPr>
              <a:t>Group decides goals, plans, and solutions</a:t>
            </a:r>
          </a:p>
          <a:p>
            <a:r>
              <a:rPr lang="en-US" sz="2200" dirty="0">
                <a:latin typeface="Times New Roman" panose="02020603050405020304" pitchFamily="18" charset="0"/>
                <a:cs typeface="Times New Roman" panose="02020603050405020304" pitchFamily="18" charset="0"/>
              </a:rPr>
              <a:t>Leader only provides information and support when needed</a:t>
            </a:r>
          </a:p>
          <a:p>
            <a:r>
              <a:rPr lang="en-US" sz="2200" dirty="0">
                <a:latin typeface="Times New Roman" panose="02020603050405020304" pitchFamily="18" charset="0"/>
                <a:cs typeface="Times New Roman" panose="02020603050405020304" pitchFamily="18" charset="0"/>
              </a:rPr>
              <a:t>It is suitable when employees are skilled, experienced, motivated</a:t>
            </a:r>
          </a:p>
          <a:p>
            <a:pPr marL="0" indent="0">
              <a:buNone/>
            </a:pPr>
            <a:r>
              <a:rPr lang="en-US" sz="2200" b="1" dirty="0">
                <a:latin typeface="Times New Roman" panose="02020603050405020304" pitchFamily="18" charset="0"/>
                <a:cs typeface="Times New Roman" panose="02020603050405020304" pitchFamily="18" charset="0"/>
              </a:rPr>
              <a:t>Advantages:</a:t>
            </a:r>
          </a:p>
          <a:p>
            <a:r>
              <a:rPr lang="en-US" sz="2200" dirty="0">
                <a:latin typeface="Times New Roman" panose="02020603050405020304" pitchFamily="18" charset="0"/>
                <a:cs typeface="Times New Roman" panose="02020603050405020304" pitchFamily="18" charset="0"/>
              </a:rPr>
              <a:t>Encourages innovation, independence, and responsibility</a:t>
            </a:r>
          </a:p>
          <a:p>
            <a:pPr marL="0" indent="0">
              <a:buNone/>
            </a:pPr>
            <a:r>
              <a:rPr lang="en-US" sz="2200" b="1" dirty="0">
                <a:latin typeface="Times New Roman" panose="02020603050405020304" pitchFamily="18" charset="0"/>
                <a:cs typeface="Times New Roman" panose="02020603050405020304" pitchFamily="18" charset="0"/>
              </a:rPr>
              <a:t>Limitations:</a:t>
            </a:r>
          </a:p>
          <a:p>
            <a:r>
              <a:rPr lang="en-US" sz="2200" dirty="0">
                <a:latin typeface="Times New Roman" panose="02020603050405020304" pitchFamily="18" charset="0"/>
                <a:cs typeface="Times New Roman" panose="02020603050405020304" pitchFamily="18" charset="0"/>
              </a:rPr>
              <a:t>Can lead to chaos if employees lack competence</a:t>
            </a:r>
          </a:p>
          <a:p>
            <a:r>
              <a:rPr lang="en-US" sz="2200" dirty="0">
                <a:latin typeface="Times New Roman" panose="02020603050405020304" pitchFamily="18" charset="0"/>
                <a:cs typeface="Times New Roman" panose="02020603050405020304" pitchFamily="18" charset="0"/>
              </a:rPr>
              <a:t>Lack of direction and control</a:t>
            </a:r>
          </a:p>
          <a:p>
            <a:pPr marL="0" indent="0">
              <a:buNone/>
            </a:pPr>
            <a:endParaRPr lang="en-IN" dirty="0"/>
          </a:p>
        </p:txBody>
      </p:sp>
      <p:sp>
        <p:nvSpPr>
          <p:cNvPr id="4" name="Oval 3">
            <a:extLst>
              <a:ext uri="{FF2B5EF4-FFF2-40B4-BE49-F238E27FC236}">
                <a16:creationId xmlns:a16="http://schemas.microsoft.com/office/drawing/2014/main" id="{4DF35C72-E2A7-CE89-4C65-359ED4CC8D12}"/>
              </a:ext>
            </a:extLst>
          </p:cNvPr>
          <p:cNvSpPr/>
          <p:nvPr/>
        </p:nvSpPr>
        <p:spPr>
          <a:xfrm>
            <a:off x="10010078" y="2582347"/>
            <a:ext cx="501804" cy="46835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A</a:t>
            </a:r>
            <a:endParaRPr lang="en-IN" dirty="0"/>
          </a:p>
        </p:txBody>
      </p:sp>
      <p:sp>
        <p:nvSpPr>
          <p:cNvPr id="5" name="Oval 4">
            <a:extLst>
              <a:ext uri="{FF2B5EF4-FFF2-40B4-BE49-F238E27FC236}">
                <a16:creationId xmlns:a16="http://schemas.microsoft.com/office/drawing/2014/main" id="{3E44F86D-2FAD-3A04-89A5-4EF2159A4488}"/>
              </a:ext>
            </a:extLst>
          </p:cNvPr>
          <p:cNvSpPr/>
          <p:nvPr/>
        </p:nvSpPr>
        <p:spPr>
          <a:xfrm>
            <a:off x="11091747" y="4303440"/>
            <a:ext cx="501804" cy="46835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D</a:t>
            </a:r>
            <a:endParaRPr lang="en-IN" dirty="0"/>
          </a:p>
        </p:txBody>
      </p:sp>
      <p:sp>
        <p:nvSpPr>
          <p:cNvPr id="6" name="Oval 5">
            <a:extLst>
              <a:ext uri="{FF2B5EF4-FFF2-40B4-BE49-F238E27FC236}">
                <a16:creationId xmlns:a16="http://schemas.microsoft.com/office/drawing/2014/main" id="{AC00BAED-0F39-EA3D-8610-00222AC7D08C}"/>
              </a:ext>
            </a:extLst>
          </p:cNvPr>
          <p:cNvSpPr/>
          <p:nvPr/>
        </p:nvSpPr>
        <p:spPr>
          <a:xfrm>
            <a:off x="8928409" y="4329460"/>
            <a:ext cx="501804" cy="46835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E</a:t>
            </a:r>
            <a:endParaRPr lang="en-IN" dirty="0"/>
          </a:p>
        </p:txBody>
      </p:sp>
      <p:sp>
        <p:nvSpPr>
          <p:cNvPr id="7" name="Oval 6">
            <a:extLst>
              <a:ext uri="{FF2B5EF4-FFF2-40B4-BE49-F238E27FC236}">
                <a16:creationId xmlns:a16="http://schemas.microsoft.com/office/drawing/2014/main" id="{F1DDD667-10C6-B1CD-C445-EFCB08B6D6CE}"/>
              </a:ext>
            </a:extLst>
          </p:cNvPr>
          <p:cNvSpPr/>
          <p:nvPr/>
        </p:nvSpPr>
        <p:spPr>
          <a:xfrm>
            <a:off x="10983952" y="3194824"/>
            <a:ext cx="501804" cy="46835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C</a:t>
            </a:r>
            <a:endParaRPr lang="en-IN" dirty="0"/>
          </a:p>
        </p:txBody>
      </p:sp>
      <p:sp>
        <p:nvSpPr>
          <p:cNvPr id="8" name="Oval 7">
            <a:extLst>
              <a:ext uri="{FF2B5EF4-FFF2-40B4-BE49-F238E27FC236}">
                <a16:creationId xmlns:a16="http://schemas.microsoft.com/office/drawing/2014/main" id="{347C9641-7879-5679-2439-0151966C077E}"/>
              </a:ext>
            </a:extLst>
          </p:cNvPr>
          <p:cNvSpPr/>
          <p:nvPr/>
        </p:nvSpPr>
        <p:spPr>
          <a:xfrm>
            <a:off x="8928409" y="3189248"/>
            <a:ext cx="501804" cy="46835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B</a:t>
            </a:r>
            <a:endParaRPr lang="en-IN" dirty="0"/>
          </a:p>
        </p:txBody>
      </p:sp>
      <p:cxnSp>
        <p:nvCxnSpPr>
          <p:cNvPr id="10" name="Straight Arrow Connector 9">
            <a:extLst>
              <a:ext uri="{FF2B5EF4-FFF2-40B4-BE49-F238E27FC236}">
                <a16:creationId xmlns:a16="http://schemas.microsoft.com/office/drawing/2014/main" id="{BB213DBD-40D8-20BF-20FB-084F36D79DD7}"/>
              </a:ext>
            </a:extLst>
          </p:cNvPr>
          <p:cNvCxnSpPr>
            <a:endCxn id="6" idx="0"/>
          </p:cNvCxnSpPr>
          <p:nvPr/>
        </p:nvCxnSpPr>
        <p:spPr>
          <a:xfrm>
            <a:off x="9179311" y="3663176"/>
            <a:ext cx="0" cy="66628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276919C-7EFB-9DC7-4BC9-73E74F62F548}"/>
              </a:ext>
            </a:extLst>
          </p:cNvPr>
          <p:cNvCxnSpPr>
            <a:endCxn id="7" idx="2"/>
          </p:cNvCxnSpPr>
          <p:nvPr/>
        </p:nvCxnSpPr>
        <p:spPr>
          <a:xfrm>
            <a:off x="9430213" y="3429000"/>
            <a:ext cx="155373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9C54E9F-0B1B-4414-6818-CFBF20D6D3A7}"/>
              </a:ext>
            </a:extLst>
          </p:cNvPr>
          <p:cNvCxnSpPr>
            <a:stCxn id="6" idx="6"/>
            <a:endCxn id="5" idx="2"/>
          </p:cNvCxnSpPr>
          <p:nvPr/>
        </p:nvCxnSpPr>
        <p:spPr>
          <a:xfrm flipV="1">
            <a:off x="9430213" y="4537616"/>
            <a:ext cx="1661534" cy="2602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FAEE85F-5041-0C9A-72B1-022886588418}"/>
              </a:ext>
            </a:extLst>
          </p:cNvPr>
          <p:cNvCxnSpPr>
            <a:stCxn id="7" idx="4"/>
          </p:cNvCxnSpPr>
          <p:nvPr/>
        </p:nvCxnSpPr>
        <p:spPr>
          <a:xfrm>
            <a:off x="11234854" y="3663176"/>
            <a:ext cx="0" cy="64026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534A50B-F287-A882-D157-31EBC2427663}"/>
              </a:ext>
            </a:extLst>
          </p:cNvPr>
          <p:cNvCxnSpPr>
            <a:stCxn id="6" idx="7"/>
            <a:endCxn id="7" idx="3"/>
          </p:cNvCxnSpPr>
          <p:nvPr/>
        </p:nvCxnSpPr>
        <p:spPr>
          <a:xfrm flipV="1">
            <a:off x="9356726" y="3594587"/>
            <a:ext cx="1700713" cy="80346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24F7D05-3BC5-9972-4962-0B6ED4F24D75}"/>
              </a:ext>
            </a:extLst>
          </p:cNvPr>
          <p:cNvCxnSpPr>
            <a:stCxn id="8" idx="5"/>
            <a:endCxn id="5" idx="1"/>
          </p:cNvCxnSpPr>
          <p:nvPr/>
        </p:nvCxnSpPr>
        <p:spPr>
          <a:xfrm>
            <a:off x="9356726" y="3589011"/>
            <a:ext cx="1808508" cy="78301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12094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A9F892-8FB7-3100-6CDD-ED94427E24F0}"/>
              </a:ext>
            </a:extLst>
          </p:cNvPr>
          <p:cNvSpPr>
            <a:spLocks noGrp="1"/>
          </p:cNvSpPr>
          <p:nvPr>
            <p:ph idx="1"/>
          </p:nvPr>
        </p:nvSpPr>
        <p:spPr>
          <a:xfrm>
            <a:off x="553844" y="1605776"/>
            <a:ext cx="11084312" cy="5062654"/>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LEADERSHIP TRAITS/ QUALITIES</a:t>
            </a:r>
          </a:p>
          <a:p>
            <a:pPr marL="0" indent="0">
              <a:buNone/>
            </a:pPr>
            <a:r>
              <a:rPr lang="en-US" sz="2200" dirty="0">
                <a:latin typeface="Times New Roman" panose="02020603050405020304" pitchFamily="18" charset="0"/>
                <a:cs typeface="Times New Roman" panose="02020603050405020304" pitchFamily="18" charset="0"/>
              </a:rPr>
              <a:t>Leadership traits are the personal characteristics that help a leader influence, guide, and inspire followers. A good leader must have certain qualities that make him trustworthy, confident and capable of achieving organisational goals.</a:t>
            </a:r>
          </a:p>
          <a:p>
            <a:pPr marL="0" indent="0">
              <a:buNone/>
            </a:pPr>
            <a:r>
              <a:rPr lang="en-US" sz="2200" b="1" dirty="0">
                <a:latin typeface="Times New Roman" panose="02020603050405020304" pitchFamily="18" charset="0"/>
                <a:cs typeface="Times New Roman" panose="02020603050405020304" pitchFamily="18" charset="0"/>
              </a:rPr>
              <a:t>1) Inspiring: </a:t>
            </a:r>
            <a:r>
              <a:rPr lang="en-US" sz="2200" dirty="0">
                <a:latin typeface="Times New Roman" panose="02020603050405020304" pitchFamily="18" charset="0"/>
                <a:cs typeface="Times New Roman" panose="02020603050405020304" pitchFamily="18" charset="0"/>
              </a:rPr>
              <a:t>A leader must be able to inspire and motivate others. This quality often comes naturally and helps employees believe in themselves and work harder.</a:t>
            </a:r>
          </a:p>
          <a:p>
            <a:pPr marL="0" indent="0">
              <a:buNone/>
            </a:pPr>
            <a:r>
              <a:rPr lang="en-US" sz="2200" b="1" dirty="0">
                <a:latin typeface="Times New Roman" panose="02020603050405020304" pitchFamily="18" charset="0"/>
                <a:cs typeface="Times New Roman" panose="02020603050405020304" pitchFamily="18" charset="0"/>
              </a:rPr>
              <a:t>2) Problem-Solving Ability: </a:t>
            </a:r>
            <a:r>
              <a:rPr lang="en-US" sz="2200" dirty="0">
                <a:latin typeface="Times New Roman" panose="02020603050405020304" pitchFamily="18" charset="0"/>
                <a:cs typeface="Times New Roman" panose="02020603050405020304" pitchFamily="18" charset="0"/>
              </a:rPr>
              <a:t>A good leader must be able to </a:t>
            </a:r>
            <a:r>
              <a:rPr lang="en-US" sz="2200" dirty="0" err="1">
                <a:latin typeface="Times New Roman" panose="02020603050405020304" pitchFamily="18" charset="0"/>
                <a:cs typeface="Times New Roman" panose="02020603050405020304" pitchFamily="18" charset="0"/>
              </a:rPr>
              <a:t>analyse</a:t>
            </a:r>
            <a:r>
              <a:rPr lang="en-US" sz="2200" dirty="0">
                <a:latin typeface="Times New Roman" panose="02020603050405020304" pitchFamily="18" charset="0"/>
                <a:cs typeface="Times New Roman" panose="02020603050405020304" pitchFamily="18" charset="0"/>
              </a:rPr>
              <a:t> problems clearly and find their root causes instead of reacting to symptoms. He must stay calm and use rational thinking.</a:t>
            </a:r>
          </a:p>
          <a:p>
            <a:pPr marL="0" indent="0">
              <a:buNone/>
            </a:pPr>
            <a:r>
              <a:rPr lang="en-US" sz="2200" b="1" dirty="0">
                <a:latin typeface="Times New Roman" panose="02020603050405020304" pitchFamily="18" charset="0"/>
                <a:cs typeface="Times New Roman" panose="02020603050405020304" pitchFamily="18" charset="0"/>
              </a:rPr>
              <a:t>3) Emotional Stability: </a:t>
            </a:r>
            <a:r>
              <a:rPr lang="en-US" sz="2200" dirty="0">
                <a:latin typeface="Times New Roman" panose="02020603050405020304" pitchFamily="18" charset="0"/>
                <a:cs typeface="Times New Roman" panose="02020603050405020304" pitchFamily="18" charset="0"/>
              </a:rPr>
              <a:t>Leaders should be calm, patient and balanced, even in difficult situations. They should accept success and failure with maturity.</a:t>
            </a:r>
          </a:p>
          <a:p>
            <a:pPr marL="0" indent="0">
              <a:buNone/>
            </a:pPr>
            <a:r>
              <a:rPr lang="en-US" sz="2200" b="1" dirty="0">
                <a:latin typeface="Times New Roman" panose="02020603050405020304" pitchFamily="18" charset="0"/>
                <a:cs typeface="Times New Roman" panose="02020603050405020304" pitchFamily="18" charset="0"/>
              </a:rPr>
              <a:t>4) Understanding Human Behaviour: </a:t>
            </a:r>
            <a:r>
              <a:rPr lang="en-US" sz="2200" dirty="0">
                <a:latin typeface="Times New Roman" panose="02020603050405020304" pitchFamily="18" charset="0"/>
                <a:cs typeface="Times New Roman" panose="02020603050405020304" pitchFamily="18" charset="0"/>
              </a:rPr>
              <a:t>A leader should understand the needs, emotions and behaviour of employees. He must respect their feelings, support them and appreciate their achievements.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1497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C47DFA-211E-0E4A-36DC-456888E3C99C}"/>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3. Improves Efficiency: </a:t>
            </a:r>
            <a:r>
              <a:rPr lang="en-US" sz="2000" dirty="0">
                <a:latin typeface="Times New Roman" panose="02020603050405020304" pitchFamily="18" charset="0"/>
                <a:cs typeface="Times New Roman" panose="02020603050405020304" pitchFamily="18" charset="0"/>
              </a:rPr>
              <a:t>Planning helps in the best use of resources like time, money, materials, and manpower. </a:t>
            </a:r>
          </a:p>
          <a:p>
            <a:r>
              <a:rPr lang="en-US" sz="2000" dirty="0">
                <a:latin typeface="Times New Roman" panose="02020603050405020304" pitchFamily="18" charset="0"/>
                <a:cs typeface="Times New Roman" panose="02020603050405020304" pitchFamily="18" charset="0"/>
              </a:rPr>
              <a:t>When tasks are properly planned, there is less confusion and overlapping of work. Everyone knows their duties and deadlines, so work is done in an </a:t>
            </a:r>
            <a:r>
              <a:rPr lang="en-US" sz="2000" dirty="0" err="1">
                <a:latin typeface="Times New Roman" panose="02020603050405020304" pitchFamily="18" charset="0"/>
                <a:cs typeface="Times New Roman" panose="02020603050405020304" pitchFamily="18" charset="0"/>
              </a:rPr>
              <a:t>organised</a:t>
            </a:r>
            <a:r>
              <a:rPr lang="en-US" sz="2000" dirty="0">
                <a:latin typeface="Times New Roman" panose="02020603050405020304" pitchFamily="18" charset="0"/>
                <a:cs typeface="Times New Roman" panose="02020603050405020304" pitchFamily="18" charset="0"/>
              </a:rPr>
              <a:t> way. </a:t>
            </a:r>
          </a:p>
          <a:p>
            <a:r>
              <a:rPr lang="en-US" sz="2000" dirty="0">
                <a:latin typeface="Times New Roman" panose="02020603050405020304" pitchFamily="18" charset="0"/>
                <a:cs typeface="Times New Roman" panose="02020603050405020304" pitchFamily="18" charset="0"/>
              </a:rPr>
              <a:t>This helps to avoid wastage, reduce unnecessary efforts, and complete tasks in less time and cost. Thus, planning increases the overall efficiency and productivity of the organisation.</a:t>
            </a:r>
          </a:p>
          <a:p>
            <a:pPr marL="0" indent="0">
              <a:buNone/>
            </a:pPr>
            <a:r>
              <a:rPr lang="en-US" sz="2000" b="1" dirty="0">
                <a:latin typeface="Times New Roman" panose="02020603050405020304" pitchFamily="18" charset="0"/>
                <a:cs typeface="Times New Roman" panose="02020603050405020304" pitchFamily="18" charset="0"/>
              </a:rPr>
              <a:t>4. Facilitates Decision-Making: </a:t>
            </a:r>
            <a:r>
              <a:rPr lang="en-US" sz="2000" dirty="0">
                <a:latin typeface="Times New Roman" panose="02020603050405020304" pitchFamily="18" charset="0"/>
                <a:cs typeface="Times New Roman" panose="02020603050405020304" pitchFamily="18" charset="0"/>
              </a:rPr>
              <a:t>Planning provides a basis for making decisions. While planning, managers identify different alternative courses of action and compare them in terms of cost, risk, and benefits. </a:t>
            </a:r>
          </a:p>
          <a:p>
            <a:r>
              <a:rPr lang="en-US" sz="2000" dirty="0">
                <a:latin typeface="Times New Roman" panose="02020603050405020304" pitchFamily="18" charset="0"/>
                <a:cs typeface="Times New Roman" panose="02020603050405020304" pitchFamily="18" charset="0"/>
              </a:rPr>
              <a:t>This comparison helps them choose the best possible option. </a:t>
            </a:r>
          </a:p>
          <a:p>
            <a:r>
              <a:rPr lang="en-US" sz="2000" dirty="0">
                <a:latin typeface="Times New Roman" panose="02020603050405020304" pitchFamily="18" charset="0"/>
                <a:cs typeface="Times New Roman" panose="02020603050405020304" pitchFamily="18" charset="0"/>
              </a:rPr>
              <a:t>Because of this, decisions are not made randomly; they are logical, informed, and consistent with organisational goals. So, planning makes decision-making easier and more reliable.</a:t>
            </a:r>
          </a:p>
          <a:p>
            <a:endParaRPr lang="en-US" sz="2000" dirty="0">
              <a:latin typeface="Times New Roman" panose="02020603050405020304" pitchFamily="18" charset="0"/>
              <a:cs typeface="Times New Roman" panose="02020603050405020304" pitchFamily="18" charset="0"/>
            </a:endParaRPr>
          </a:p>
          <a:p>
            <a:pPr marL="0" indent="0">
              <a:buNone/>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561723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F44E8C-4297-50C9-ED2A-E6A9E691BCE4}"/>
              </a:ext>
            </a:extLst>
          </p:cNvPr>
          <p:cNvSpPr>
            <a:spLocks noGrp="1"/>
          </p:cNvSpPr>
          <p:nvPr>
            <p:ph idx="1"/>
          </p:nvPr>
        </p:nvSpPr>
        <p:spPr>
          <a:xfrm>
            <a:off x="576146" y="2007219"/>
            <a:ext cx="11039707" cy="5073805"/>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5) Risk-Taking Ability: </a:t>
            </a:r>
            <a:r>
              <a:rPr lang="en-US" sz="2200" dirty="0">
                <a:latin typeface="Times New Roman" panose="02020603050405020304" pitchFamily="18" charset="0"/>
                <a:cs typeface="Times New Roman" panose="02020603050405020304" pitchFamily="18" charset="0"/>
              </a:rPr>
              <a:t>Leaders should be willing to take calculated risks and accept responsibility for results. They must learn from failures and keep trying.</a:t>
            </a:r>
          </a:p>
          <a:p>
            <a:pPr marL="0" indent="0">
              <a:buNone/>
            </a:pPr>
            <a:r>
              <a:rPr lang="en-US" sz="2200" b="1" dirty="0">
                <a:latin typeface="Times New Roman" panose="02020603050405020304" pitchFamily="18" charset="0"/>
                <a:cs typeface="Times New Roman" panose="02020603050405020304" pitchFamily="18" charset="0"/>
              </a:rPr>
              <a:t>6) Commitment Towards Organisational Objectives: </a:t>
            </a:r>
            <a:r>
              <a:rPr lang="en-US" sz="2200" dirty="0">
                <a:latin typeface="Times New Roman" panose="02020603050405020304" pitchFamily="18" charset="0"/>
                <a:cs typeface="Times New Roman" panose="02020603050405020304" pitchFamily="18" charset="0"/>
              </a:rPr>
              <a:t>A leader must show dedication and hard work towards organisational goals and motivate employees to do the same.</a:t>
            </a:r>
          </a:p>
          <a:p>
            <a:pPr marL="0" indent="0">
              <a:buNone/>
            </a:pPr>
            <a:r>
              <a:rPr lang="en-US" sz="2200" b="1" dirty="0">
                <a:latin typeface="Times New Roman" panose="02020603050405020304" pitchFamily="18" charset="0"/>
                <a:cs typeface="Times New Roman" panose="02020603050405020304" pitchFamily="18" charset="0"/>
              </a:rPr>
              <a:t>7) Intelligence: </a:t>
            </a:r>
            <a:r>
              <a:rPr lang="en-US" sz="2200" dirty="0">
                <a:latin typeface="Times New Roman" panose="02020603050405020304" pitchFamily="18" charset="0"/>
                <a:cs typeface="Times New Roman" panose="02020603050405020304" pitchFamily="18" charset="0"/>
              </a:rPr>
              <a:t>Leaders need knowledge and mental ability to </a:t>
            </a:r>
            <a:r>
              <a:rPr lang="en-US" sz="2200" dirty="0" err="1">
                <a:latin typeface="Times New Roman" panose="02020603050405020304" pitchFamily="18" charset="0"/>
                <a:cs typeface="Times New Roman" panose="02020603050405020304" pitchFamily="18" charset="0"/>
              </a:rPr>
              <a:t>analyse</a:t>
            </a:r>
            <a:r>
              <a:rPr lang="en-US" sz="2200" dirty="0">
                <a:latin typeface="Times New Roman" panose="02020603050405020304" pitchFamily="18" charset="0"/>
                <a:cs typeface="Times New Roman" panose="02020603050405020304" pitchFamily="18" charset="0"/>
              </a:rPr>
              <a:t> situations, take decisions and solve problems effectively.</a:t>
            </a:r>
          </a:p>
          <a:p>
            <a:pPr marL="0" indent="0">
              <a:buNone/>
            </a:pPr>
            <a:r>
              <a:rPr lang="en-US" sz="2200" b="1" dirty="0">
                <a:latin typeface="Times New Roman" panose="02020603050405020304" pitchFamily="18" charset="0"/>
                <a:cs typeface="Times New Roman" panose="02020603050405020304" pitchFamily="18" charset="0"/>
              </a:rPr>
              <a:t>8) Good Physique: </a:t>
            </a:r>
            <a:r>
              <a:rPr lang="en-US" sz="2200" dirty="0">
                <a:latin typeface="Times New Roman" panose="02020603050405020304" pitchFamily="18" charset="0"/>
                <a:cs typeface="Times New Roman" panose="02020603050405020304" pitchFamily="18" charset="0"/>
              </a:rPr>
              <a:t>Good health and physical stamina help leaders handle stress, workload and challenges efficiently.</a:t>
            </a:r>
          </a:p>
          <a:p>
            <a:pPr marL="0" indent="0">
              <a:buNone/>
            </a:pPr>
            <a:r>
              <a:rPr lang="en-US" sz="2200" b="1" dirty="0">
                <a:latin typeface="Times New Roman" panose="02020603050405020304" pitchFamily="18" charset="0"/>
                <a:cs typeface="Times New Roman" panose="02020603050405020304" pitchFamily="18" charset="0"/>
              </a:rPr>
              <a:t>9) Prudence and Vision: </a:t>
            </a:r>
            <a:r>
              <a:rPr lang="en-US" sz="2200" dirty="0">
                <a:latin typeface="Times New Roman" panose="02020603050405020304" pitchFamily="18" charset="0"/>
                <a:cs typeface="Times New Roman" panose="02020603050405020304" pitchFamily="18" charset="0"/>
              </a:rPr>
              <a:t>A leader should have future vision, creativity and the ability to predict changes and plan accordingly.</a:t>
            </a:r>
          </a:p>
          <a:p>
            <a:pPr marL="0" indent="0">
              <a:buNone/>
            </a:pPr>
            <a:endParaRPr lang="en-IN" dirty="0"/>
          </a:p>
        </p:txBody>
      </p:sp>
    </p:spTree>
    <p:extLst>
      <p:ext uri="{BB962C8B-B14F-4D97-AF65-F5344CB8AC3E}">
        <p14:creationId xmlns:p14="http://schemas.microsoft.com/office/powerpoint/2010/main" val="41358237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B7495B-72AB-2D63-692C-262FBF77D30D}"/>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10) Responsibility: </a:t>
            </a:r>
            <a:r>
              <a:rPr lang="en-US" sz="2200" dirty="0">
                <a:latin typeface="Times New Roman" panose="02020603050405020304" pitchFamily="18" charset="0"/>
                <a:cs typeface="Times New Roman" panose="02020603050405020304" pitchFamily="18" charset="0"/>
              </a:rPr>
              <a:t>A leader must be responsible for actions, decisions and outcomes, rather than blaming others.</a:t>
            </a:r>
          </a:p>
          <a:p>
            <a:pPr marL="0" indent="0">
              <a:buNone/>
            </a:pPr>
            <a:r>
              <a:rPr lang="en-US" sz="2200" b="1" dirty="0">
                <a:latin typeface="Times New Roman" panose="02020603050405020304" pitchFamily="18" charset="0"/>
                <a:cs typeface="Times New Roman" panose="02020603050405020304" pitchFamily="18" charset="0"/>
              </a:rPr>
              <a:t>11) Trustworthy: </a:t>
            </a:r>
            <a:r>
              <a:rPr lang="en-US" sz="2200" dirty="0">
                <a:latin typeface="Times New Roman" panose="02020603050405020304" pitchFamily="18" charset="0"/>
                <a:cs typeface="Times New Roman" panose="02020603050405020304" pitchFamily="18" charset="0"/>
              </a:rPr>
              <a:t>Trustworthiness means being honest, ethical and reliable. Followers respect leaders who keep their promises.</a:t>
            </a:r>
          </a:p>
          <a:p>
            <a:pPr marL="0" indent="0">
              <a:buNone/>
            </a:pPr>
            <a:r>
              <a:rPr lang="en-US" sz="2200" b="1" dirty="0">
                <a:latin typeface="Times New Roman" panose="02020603050405020304" pitchFamily="18" charset="0"/>
                <a:cs typeface="Times New Roman" panose="02020603050405020304" pitchFamily="18" charset="0"/>
              </a:rPr>
              <a:t>12) Enthusiastic: </a:t>
            </a:r>
            <a:r>
              <a:rPr lang="en-US" sz="2200" dirty="0">
                <a:latin typeface="Times New Roman" panose="02020603050405020304" pitchFamily="18" charset="0"/>
                <a:cs typeface="Times New Roman" panose="02020603050405020304" pitchFamily="18" charset="0"/>
              </a:rPr>
              <a:t>Leaders should show energy, passion and enthusiasm towards work. This motivates others to perform better.</a:t>
            </a:r>
          </a:p>
          <a:p>
            <a:pPr marL="0" indent="0">
              <a:buNone/>
            </a:pPr>
            <a:r>
              <a:rPr lang="en-US" sz="2200" b="1" dirty="0">
                <a:latin typeface="Times New Roman" panose="02020603050405020304" pitchFamily="18" charset="0"/>
                <a:cs typeface="Times New Roman" panose="02020603050405020304" pitchFamily="18" charset="0"/>
              </a:rPr>
              <a:t>13) Confident: </a:t>
            </a:r>
            <a:r>
              <a:rPr lang="en-US" sz="2200" dirty="0">
                <a:latin typeface="Times New Roman" panose="02020603050405020304" pitchFamily="18" charset="0"/>
                <a:cs typeface="Times New Roman" panose="02020603050405020304" pitchFamily="18" charset="0"/>
              </a:rPr>
              <a:t>Leaders must be confident in their abilities, and this confidence helps in building trust and motivating the team.</a:t>
            </a:r>
          </a:p>
          <a:p>
            <a:pPr marL="0" indent="0">
              <a:buNone/>
            </a:pPr>
            <a:r>
              <a:rPr lang="en-US" sz="2200" b="1" dirty="0">
                <a:latin typeface="Times New Roman" panose="02020603050405020304" pitchFamily="18" charset="0"/>
                <a:cs typeface="Times New Roman" panose="02020603050405020304" pitchFamily="18" charset="0"/>
              </a:rPr>
              <a:t>14) Systematic in Doing Things: </a:t>
            </a:r>
            <a:r>
              <a:rPr lang="en-US" sz="2200" dirty="0">
                <a:latin typeface="Times New Roman" panose="02020603050405020304" pitchFamily="18" charset="0"/>
                <a:cs typeface="Times New Roman" panose="02020603050405020304" pitchFamily="18" charset="0"/>
              </a:rPr>
              <a:t>During problems, leaders should act in a planned and </a:t>
            </a:r>
            <a:r>
              <a:rPr lang="en-US" sz="2200" dirty="0" err="1">
                <a:latin typeface="Times New Roman" panose="02020603050405020304" pitchFamily="18" charset="0"/>
                <a:cs typeface="Times New Roman" panose="02020603050405020304" pitchFamily="18" charset="0"/>
              </a:rPr>
              <a:t>organised</a:t>
            </a:r>
            <a:r>
              <a:rPr lang="en-US" sz="2200" dirty="0">
                <a:latin typeface="Times New Roman" panose="02020603050405020304" pitchFamily="18" charset="0"/>
                <a:cs typeface="Times New Roman" panose="02020603050405020304" pitchFamily="18" charset="0"/>
              </a:rPr>
              <a:t> way, which gives confidence to employees.</a:t>
            </a:r>
          </a:p>
          <a:p>
            <a:pPr marL="0" indent="0">
              <a:buNone/>
            </a:pPr>
            <a:r>
              <a:rPr lang="en-US" sz="2200" b="1" dirty="0">
                <a:latin typeface="Times New Roman" panose="02020603050405020304" pitchFamily="18" charset="0"/>
                <a:cs typeface="Times New Roman" panose="02020603050405020304" pitchFamily="18" charset="0"/>
              </a:rPr>
              <a:t>15) Tolerance: </a:t>
            </a:r>
            <a:r>
              <a:rPr lang="en-US" sz="2200" dirty="0">
                <a:latin typeface="Times New Roman" panose="02020603050405020304" pitchFamily="18" charset="0"/>
                <a:cs typeface="Times New Roman" panose="02020603050405020304" pitchFamily="18" charset="0"/>
              </a:rPr>
              <a:t>Leaders must show patience and tolerance during difficult situations and remain focused on the goals.</a:t>
            </a:r>
          </a:p>
          <a:p>
            <a:pPr marL="0" indent="0">
              <a:buNone/>
            </a:pPr>
            <a:endParaRPr lang="en-IN" dirty="0"/>
          </a:p>
        </p:txBody>
      </p:sp>
    </p:spTree>
    <p:extLst>
      <p:ext uri="{BB962C8B-B14F-4D97-AF65-F5344CB8AC3E}">
        <p14:creationId xmlns:p14="http://schemas.microsoft.com/office/powerpoint/2010/main" val="21753136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4B8759-3538-36F4-FA57-E8A42D19F7FB}"/>
              </a:ext>
            </a:extLst>
          </p:cNvPr>
          <p:cNvSpPr>
            <a:spLocks noGrp="1"/>
          </p:cNvSpPr>
          <p:nvPr>
            <p:ph idx="1"/>
          </p:nvPr>
        </p:nvSpPr>
        <p:spPr>
          <a:xfrm>
            <a:off x="434897" y="1416204"/>
            <a:ext cx="11184673" cy="5185317"/>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LEADERSHIP BEHAVIOUR</a:t>
            </a:r>
          </a:p>
          <a:p>
            <a:pPr marL="0" indent="0">
              <a:buNone/>
            </a:pPr>
            <a:r>
              <a:rPr lang="en-US" sz="2200" dirty="0">
                <a:latin typeface="Times New Roman" panose="02020603050405020304" pitchFamily="18" charset="0"/>
                <a:cs typeface="Times New Roman" panose="02020603050405020304" pitchFamily="18" charset="0"/>
              </a:rPr>
              <a:t>Leadership behaviour refers to the actions a leader takes to influence and guide a group towards goals. Effective leadership behaviour helps the team work better, solve problems and achieve results.</a:t>
            </a:r>
          </a:p>
          <a:p>
            <a:pPr marL="0" indent="0">
              <a:buNone/>
            </a:pPr>
            <a:r>
              <a:rPr lang="en-US" sz="2200" dirty="0">
                <a:latin typeface="Times New Roman" panose="02020603050405020304" pitchFamily="18" charset="0"/>
                <a:cs typeface="Times New Roman" panose="02020603050405020304" pitchFamily="18" charset="0"/>
              </a:rPr>
              <a:t>Leadership behaviour is usually of two types:</a:t>
            </a:r>
          </a:p>
          <a:p>
            <a:pPr marL="0" indent="0">
              <a:buNone/>
            </a:pPr>
            <a:r>
              <a:rPr lang="en-US" sz="2200" b="1" dirty="0">
                <a:solidFill>
                  <a:srgbClr val="FF0000"/>
                </a:solidFill>
                <a:latin typeface="Times New Roman" panose="02020603050405020304" pitchFamily="18" charset="0"/>
                <a:cs typeface="Times New Roman" panose="02020603050405020304" pitchFamily="18" charset="0"/>
              </a:rPr>
              <a:t>1) Task-Oriented Leadership Behaviour: </a:t>
            </a:r>
            <a:r>
              <a:rPr lang="en-US" sz="2200" dirty="0">
                <a:latin typeface="Times New Roman" panose="02020603050405020304" pitchFamily="18" charset="0"/>
                <a:cs typeface="Times New Roman" panose="02020603050405020304" pitchFamily="18" charset="0"/>
              </a:rPr>
              <a:t>Task-oriented behaviour focuses on work performance and goals. It includes:</a:t>
            </a:r>
          </a:p>
          <a:p>
            <a:pPr marL="0" indent="0">
              <a:buNone/>
            </a:pPr>
            <a:r>
              <a:rPr lang="en-US" sz="2200" b="1" dirty="0" err="1">
                <a:latin typeface="Times New Roman" panose="02020603050405020304" pitchFamily="18" charset="0"/>
                <a:cs typeface="Times New Roman" panose="02020603050405020304" pitchFamily="18" charset="0"/>
              </a:rPr>
              <a:t>i</a:t>
            </a:r>
            <a:r>
              <a:rPr lang="en-US" sz="2200" b="1" dirty="0">
                <a:latin typeface="Times New Roman" panose="02020603050405020304" pitchFamily="18" charset="0"/>
                <a:cs typeface="Times New Roman" panose="02020603050405020304" pitchFamily="18" charset="0"/>
              </a:rPr>
              <a:t>) Adaptability to the Situation: </a:t>
            </a:r>
            <a:r>
              <a:rPr lang="en-US" sz="2200" dirty="0">
                <a:latin typeface="Times New Roman" panose="02020603050405020304" pitchFamily="18" charset="0"/>
                <a:cs typeface="Times New Roman" panose="02020603050405020304" pitchFamily="18" charset="0"/>
              </a:rPr>
              <a:t>Effective leaders change their approach based on the situation and needs of the followers.</a:t>
            </a:r>
          </a:p>
          <a:p>
            <a:pPr marL="0" indent="0">
              <a:buNone/>
            </a:pPr>
            <a:r>
              <a:rPr lang="en-US" sz="2200" b="1" dirty="0">
                <a:latin typeface="Times New Roman" panose="02020603050405020304" pitchFamily="18" charset="0"/>
                <a:cs typeface="Times New Roman" panose="02020603050405020304" pitchFamily="18" charset="0"/>
              </a:rPr>
              <a:t>ii) Direction Setting: </a:t>
            </a:r>
            <a:r>
              <a:rPr lang="en-US" sz="2200" dirty="0">
                <a:latin typeface="Times New Roman" panose="02020603050405020304" pitchFamily="18" charset="0"/>
                <a:cs typeface="Times New Roman" panose="02020603050405020304" pitchFamily="18" charset="0"/>
              </a:rPr>
              <a:t>Leaders must set direction, vision and strategy for the group and lead them towards change.</a:t>
            </a:r>
          </a:p>
          <a:p>
            <a:pPr marL="0" indent="0">
              <a:buNone/>
            </a:pPr>
            <a:r>
              <a:rPr lang="en-US" sz="2200" b="1" dirty="0">
                <a:latin typeface="Times New Roman" panose="02020603050405020304" pitchFamily="18" charset="0"/>
                <a:cs typeface="Times New Roman" panose="02020603050405020304" pitchFamily="18" charset="0"/>
              </a:rPr>
              <a:t>iii) High Performance Standards: </a:t>
            </a:r>
            <a:r>
              <a:rPr lang="en-US" sz="2200" dirty="0">
                <a:latin typeface="Times New Roman" panose="02020603050405020304" pitchFamily="18" charset="0"/>
                <a:cs typeface="Times New Roman" panose="02020603050405020304" pitchFamily="18" charset="0"/>
              </a:rPr>
              <a:t>Leaders set high expectations, which encourages employees to perform better.</a:t>
            </a:r>
          </a:p>
          <a:p>
            <a:pPr marL="0" indent="0">
              <a:buNone/>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92524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49395F-CBEF-59DA-F0F1-D29E95F3A68E}"/>
              </a:ext>
            </a:extLst>
          </p:cNvPr>
          <p:cNvSpPr>
            <a:spLocks noGrp="1"/>
          </p:cNvSpPr>
          <p:nvPr>
            <p:ph idx="1"/>
          </p:nvPr>
        </p:nvSpPr>
        <p:spPr>
          <a:xfrm>
            <a:off x="423746" y="1557995"/>
            <a:ext cx="11296186" cy="5054677"/>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iv) Risk-Taking and Action: </a:t>
            </a:r>
            <a:r>
              <a:rPr lang="en-US" sz="2400" dirty="0">
                <a:latin typeface="Times New Roman" panose="02020603050405020304" pitchFamily="18" charset="0"/>
                <a:cs typeface="Times New Roman" panose="02020603050405020304" pitchFamily="18" charset="0"/>
              </a:rPr>
              <a:t>Leaders take calculated risks and implement decisions rather than avoiding challenges.</a:t>
            </a:r>
          </a:p>
          <a:p>
            <a:pPr marL="0" indent="0">
              <a:buNone/>
            </a:pPr>
            <a:r>
              <a:rPr lang="en-US" sz="2400" b="1" dirty="0">
                <a:latin typeface="Times New Roman" panose="02020603050405020304" pitchFamily="18" charset="0"/>
                <a:cs typeface="Times New Roman" panose="02020603050405020304" pitchFamily="18" charset="0"/>
              </a:rPr>
              <a:t>v) Hands-On Guidance and Feedback: </a:t>
            </a:r>
            <a:r>
              <a:rPr lang="en-US" sz="2400" dirty="0">
                <a:latin typeface="Times New Roman" panose="02020603050405020304" pitchFamily="18" charset="0"/>
                <a:cs typeface="Times New Roman" panose="02020603050405020304" pitchFamily="18" charset="0"/>
              </a:rPr>
              <a:t>Leaders give practical guidance and feedback, helping employees learn and improve.</a:t>
            </a:r>
          </a:p>
          <a:p>
            <a:pPr marL="0" indent="0">
              <a:buNone/>
            </a:pPr>
            <a:r>
              <a:rPr lang="en-US" sz="2400" b="1" dirty="0">
                <a:latin typeface="Times New Roman" panose="02020603050405020304" pitchFamily="18" charset="0"/>
                <a:cs typeface="Times New Roman" panose="02020603050405020304" pitchFamily="18" charset="0"/>
              </a:rPr>
              <a:t>vi) Stability of Performance: </a:t>
            </a:r>
            <a:r>
              <a:rPr lang="en-US" sz="2400" dirty="0">
                <a:latin typeface="Times New Roman" panose="02020603050405020304" pitchFamily="18" charset="0"/>
                <a:cs typeface="Times New Roman" panose="02020603050405020304" pitchFamily="18" charset="0"/>
              </a:rPr>
              <a:t>Leaders remain consistent and calm during stress, which gives confidence to employees.</a:t>
            </a:r>
          </a:p>
          <a:p>
            <a:pPr marL="0" indent="0">
              <a:buNone/>
            </a:pPr>
            <a:r>
              <a:rPr lang="en-US" sz="2400" b="1" dirty="0">
                <a:latin typeface="Times New Roman" panose="02020603050405020304" pitchFamily="18" charset="0"/>
                <a:cs typeface="Times New Roman" panose="02020603050405020304" pitchFamily="18" charset="0"/>
              </a:rPr>
              <a:t>vii) Ability to Ask Tough Questions: </a:t>
            </a:r>
            <a:r>
              <a:rPr lang="en-US" sz="2400" dirty="0">
                <a:latin typeface="Times New Roman" panose="02020603050405020304" pitchFamily="18" charset="0"/>
                <a:cs typeface="Times New Roman" panose="02020603050405020304" pitchFamily="18" charset="0"/>
              </a:rPr>
              <a:t>Leaders ask challenging questions to make employees think critically and improve performance.</a:t>
            </a:r>
          </a:p>
          <a:p>
            <a:pPr marL="0" indent="0">
              <a:buNone/>
            </a:pPr>
            <a:r>
              <a:rPr lang="en-US" sz="2400" b="1" dirty="0">
                <a:solidFill>
                  <a:srgbClr val="FF0000"/>
                </a:solidFill>
                <a:latin typeface="Times New Roman" panose="02020603050405020304" pitchFamily="18" charset="0"/>
                <a:cs typeface="Times New Roman" panose="02020603050405020304" pitchFamily="18" charset="0"/>
              </a:rPr>
              <a:t>2) Relationship-Oriented Leadership Behaviour: </a:t>
            </a:r>
            <a:r>
              <a:rPr lang="en-US" sz="2400" dirty="0">
                <a:latin typeface="Times New Roman" panose="02020603050405020304" pitchFamily="18" charset="0"/>
                <a:cs typeface="Times New Roman" panose="02020603050405020304" pitchFamily="18" charset="0"/>
              </a:rPr>
              <a:t>Relationship-oriented behaviour focuses on building positive relationships and maintaining team harmony. It includes:</a:t>
            </a:r>
          </a:p>
          <a:p>
            <a:pPr marL="0" indent="0">
              <a:buNone/>
            </a:pPr>
            <a:r>
              <a:rPr lang="en-US" sz="2400" b="1" dirty="0" err="1">
                <a:latin typeface="Times New Roman" panose="02020603050405020304" pitchFamily="18" charset="0"/>
                <a:cs typeface="Times New Roman" panose="02020603050405020304" pitchFamily="18" charset="0"/>
              </a:rPr>
              <a:t>i</a:t>
            </a:r>
            <a:r>
              <a:rPr lang="en-US" sz="2400" b="1" dirty="0">
                <a:latin typeface="Times New Roman" panose="02020603050405020304" pitchFamily="18" charset="0"/>
                <a:cs typeface="Times New Roman" panose="02020603050405020304" pitchFamily="18" charset="0"/>
              </a:rPr>
              <a:t>) Aligning People: </a:t>
            </a:r>
            <a:r>
              <a:rPr lang="en-US" sz="2400" dirty="0">
                <a:latin typeface="Times New Roman" panose="02020603050405020304" pitchFamily="18" charset="0"/>
                <a:cs typeface="Times New Roman" panose="02020603050405020304" pitchFamily="18" charset="0"/>
              </a:rPr>
              <a:t>Leaders bring people together to work in the same direction towards common goals.</a:t>
            </a:r>
          </a:p>
          <a:p>
            <a:pPr marL="0" indent="0">
              <a:buNone/>
            </a:pPr>
            <a:r>
              <a:rPr lang="en-US" sz="2400" b="1" dirty="0">
                <a:latin typeface="Times New Roman" panose="02020603050405020304" pitchFamily="18" charset="0"/>
                <a:cs typeface="Times New Roman" panose="02020603050405020304" pitchFamily="18" charset="0"/>
              </a:rPr>
              <a:t>ii) Building Cooperation and Collaboration: </a:t>
            </a:r>
            <a:r>
              <a:rPr lang="en-US" sz="2400" dirty="0">
                <a:latin typeface="Times New Roman" panose="02020603050405020304" pitchFamily="18" charset="0"/>
                <a:cs typeface="Times New Roman" panose="02020603050405020304" pitchFamily="18" charset="0"/>
              </a:rPr>
              <a:t>Leaders encourage teamwork and help create a self-improving and cooperative group culture.</a:t>
            </a:r>
          </a:p>
          <a:p>
            <a:pPr marL="0" indent="0">
              <a:buNone/>
            </a:pPr>
            <a:endParaRPr lang="en-IN" dirty="0"/>
          </a:p>
        </p:txBody>
      </p:sp>
    </p:spTree>
    <p:extLst>
      <p:ext uri="{BB962C8B-B14F-4D97-AF65-F5344CB8AC3E}">
        <p14:creationId xmlns:p14="http://schemas.microsoft.com/office/powerpoint/2010/main" val="35521844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50AA7F-6A48-4000-6855-52A04E2E6A03}"/>
              </a:ext>
            </a:extLst>
          </p:cNvPr>
          <p:cNvSpPr>
            <a:spLocks noGrp="1"/>
          </p:cNvSpPr>
          <p:nvPr>
            <p:ph idx="1"/>
          </p:nvPr>
        </p:nvSpPr>
        <p:spPr/>
        <p:txBody>
          <a:bodyPr/>
          <a:lstStyle/>
          <a:p>
            <a:pPr marL="0" indent="0">
              <a:buNone/>
            </a:pPr>
            <a:r>
              <a:rPr lang="en-US" sz="2200" b="1" dirty="0">
                <a:latin typeface="Times New Roman" panose="02020603050405020304" pitchFamily="18" charset="0"/>
                <a:cs typeface="Times New Roman" panose="02020603050405020304" pitchFamily="18" charset="0"/>
              </a:rPr>
              <a:t>iii) Creating Inspiration and Visibility: </a:t>
            </a:r>
            <a:r>
              <a:rPr lang="en-US" sz="2200" dirty="0">
                <a:latin typeface="Times New Roman" panose="02020603050405020304" pitchFamily="18" charset="0"/>
                <a:cs typeface="Times New Roman" panose="02020603050405020304" pitchFamily="18" charset="0"/>
              </a:rPr>
              <a:t>Leaders inspire employees by appealing to their emotions, values and purpose.</a:t>
            </a:r>
          </a:p>
          <a:p>
            <a:pPr marL="0" indent="0">
              <a:buNone/>
            </a:pPr>
            <a:r>
              <a:rPr lang="en-US" sz="2200" b="1" dirty="0">
                <a:latin typeface="Times New Roman" panose="02020603050405020304" pitchFamily="18" charset="0"/>
                <a:cs typeface="Times New Roman" panose="02020603050405020304" pitchFamily="18" charset="0"/>
              </a:rPr>
              <a:t>iv) Satisfying Higher-Level Needs: </a:t>
            </a:r>
            <a:r>
              <a:rPr lang="en-US" sz="2200" dirty="0">
                <a:latin typeface="Times New Roman" panose="02020603050405020304" pitchFamily="18" charset="0"/>
                <a:cs typeface="Times New Roman" panose="02020603050405020304" pitchFamily="18" charset="0"/>
              </a:rPr>
              <a:t>Leaders motivate employees by fulfilling belonging, recognition and achievement needs.</a:t>
            </a:r>
          </a:p>
          <a:p>
            <a:pPr marL="0" indent="0">
              <a:buNone/>
            </a:pPr>
            <a:r>
              <a:rPr lang="en-US" sz="2200" b="1" dirty="0">
                <a:latin typeface="Times New Roman" panose="02020603050405020304" pitchFamily="18" charset="0"/>
                <a:cs typeface="Times New Roman" panose="02020603050405020304" pitchFamily="18" charset="0"/>
              </a:rPr>
              <a:t>v) Emotional Support and Encouragement: </a:t>
            </a:r>
            <a:r>
              <a:rPr lang="en-US" sz="2200" dirty="0">
                <a:latin typeface="Times New Roman" panose="02020603050405020304" pitchFamily="18" charset="0"/>
                <a:cs typeface="Times New Roman" panose="02020603050405020304" pitchFamily="18" charset="0"/>
              </a:rPr>
              <a:t>Leaders give support, appreciation and trust, which boosts morale and productivity.</a:t>
            </a:r>
          </a:p>
          <a:p>
            <a:pPr marL="0" indent="0">
              <a:buNone/>
            </a:pPr>
            <a:endParaRPr lang="en-IN" dirty="0"/>
          </a:p>
        </p:txBody>
      </p:sp>
    </p:spTree>
    <p:extLst>
      <p:ext uri="{BB962C8B-B14F-4D97-AF65-F5344CB8AC3E}">
        <p14:creationId xmlns:p14="http://schemas.microsoft.com/office/powerpoint/2010/main" val="36556279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DEC48A-2F2B-DC84-DB0F-2724A043B677}"/>
              </a:ext>
            </a:extLst>
          </p:cNvPr>
          <p:cNvSpPr>
            <a:spLocks noGrp="1"/>
          </p:cNvSpPr>
          <p:nvPr>
            <p:ph idx="1"/>
          </p:nvPr>
        </p:nvSpPr>
        <p:spPr>
          <a:xfrm>
            <a:off x="524107" y="1471960"/>
            <a:ext cx="11218127" cy="5296829"/>
          </a:xfrm>
        </p:spPr>
        <p:txBody>
          <a:bodyPr>
            <a:normAutofit/>
          </a:bodyPr>
          <a:lstStyle/>
          <a:p>
            <a:pPr marL="0" indent="0">
              <a:buNone/>
            </a:pPr>
            <a:r>
              <a:rPr lang="en-US" sz="2600" b="1" dirty="0">
                <a:latin typeface="Times New Roman" panose="02020603050405020304" pitchFamily="18" charset="0"/>
                <a:cs typeface="Times New Roman" panose="02020603050405020304" pitchFamily="18" charset="0"/>
              </a:rPr>
              <a:t>Importance of Leadership</a:t>
            </a:r>
          </a:p>
          <a:p>
            <a:pPr marL="0" indent="0">
              <a:buNone/>
            </a:pPr>
            <a:r>
              <a:rPr lang="en-US" sz="2400" dirty="0">
                <a:latin typeface="Times New Roman" panose="02020603050405020304" pitchFamily="18" charset="0"/>
                <a:cs typeface="Times New Roman" panose="02020603050405020304" pitchFamily="18" charset="0"/>
              </a:rPr>
              <a:t>Leadership is very important for the growth and success of an organisation. Good leadership helps in motivating employees, improving performance and achieving goals.</a:t>
            </a:r>
          </a:p>
          <a:p>
            <a:pPr marL="0" indent="0">
              <a:buNone/>
            </a:pPr>
            <a:r>
              <a:rPr lang="en-US" sz="2400" b="1" dirty="0">
                <a:latin typeface="Times New Roman" panose="02020603050405020304" pitchFamily="18" charset="0"/>
                <a:cs typeface="Times New Roman" panose="02020603050405020304" pitchFamily="18" charset="0"/>
              </a:rPr>
              <a:t>1) Boosting Employee Confidence: </a:t>
            </a:r>
            <a:r>
              <a:rPr lang="en-US" sz="2400" dirty="0">
                <a:latin typeface="Times New Roman" panose="02020603050405020304" pitchFamily="18" charset="0"/>
                <a:cs typeface="Times New Roman" panose="02020603050405020304" pitchFamily="18" charset="0"/>
              </a:rPr>
              <a:t>Leaders inspire confidence and encourage employees to work with their full potential.</a:t>
            </a:r>
          </a:p>
          <a:p>
            <a:pPr marL="0" indent="0">
              <a:buNone/>
            </a:pPr>
            <a:r>
              <a:rPr lang="en-US" sz="2400" b="1" dirty="0">
                <a:latin typeface="Times New Roman" panose="02020603050405020304" pitchFamily="18" charset="0"/>
                <a:cs typeface="Times New Roman" panose="02020603050405020304" pitchFamily="18" charset="0"/>
              </a:rPr>
              <a:t>2) Establishment and Integration of Goals: </a:t>
            </a:r>
            <a:r>
              <a:rPr lang="en-US" sz="2400" dirty="0">
                <a:latin typeface="Times New Roman" panose="02020603050405020304" pitchFamily="18" charset="0"/>
                <a:cs typeface="Times New Roman" panose="02020603050405020304" pitchFamily="18" charset="0"/>
              </a:rPr>
              <a:t>Leaders set goals and integrate them with organisational objectives.</a:t>
            </a:r>
          </a:p>
          <a:p>
            <a:pPr marL="0" indent="0">
              <a:buNone/>
            </a:pPr>
            <a:r>
              <a:rPr lang="en-US" sz="2400" b="1" dirty="0">
                <a:latin typeface="Times New Roman" panose="02020603050405020304" pitchFamily="18" charset="0"/>
                <a:cs typeface="Times New Roman" panose="02020603050405020304" pitchFamily="18" charset="0"/>
              </a:rPr>
              <a:t>3) Increasing Employee Efficiency: </a:t>
            </a:r>
            <a:r>
              <a:rPr lang="en-US" sz="2400" dirty="0">
                <a:latin typeface="Times New Roman" panose="02020603050405020304" pitchFamily="18" charset="0"/>
                <a:cs typeface="Times New Roman" panose="02020603050405020304" pitchFamily="18" charset="0"/>
              </a:rPr>
              <a:t>Leaders motivate employees to perform better, resulting in high productivity and profitability.</a:t>
            </a:r>
          </a:p>
          <a:p>
            <a:pPr marL="0" indent="0">
              <a:buNone/>
            </a:pPr>
            <a:r>
              <a:rPr lang="en-US" sz="2400" b="1" dirty="0">
                <a:latin typeface="Times New Roman" panose="02020603050405020304" pitchFamily="18" charset="0"/>
                <a:cs typeface="Times New Roman" panose="02020603050405020304" pitchFamily="18" charset="0"/>
              </a:rPr>
              <a:t>4) Supporting Higher Authority: </a:t>
            </a:r>
            <a:r>
              <a:rPr lang="en-US" sz="2400" dirty="0">
                <a:latin typeface="Times New Roman" panose="02020603050405020304" pitchFamily="18" charset="0"/>
                <a:cs typeface="Times New Roman" panose="02020603050405020304" pitchFamily="18" charset="0"/>
              </a:rPr>
              <a:t>Leaders support the management in </a:t>
            </a:r>
            <a:r>
              <a:rPr lang="en-US" sz="2400" dirty="0" err="1">
                <a:latin typeface="Times New Roman" panose="02020603050405020304" pitchFamily="18" charset="0"/>
                <a:cs typeface="Times New Roman" panose="02020603050405020304" pitchFamily="18" charset="0"/>
              </a:rPr>
              <a:t>utilising</a:t>
            </a:r>
            <a:r>
              <a:rPr lang="en-US" sz="2400" dirty="0">
                <a:latin typeface="Times New Roman" panose="02020603050405020304" pitchFamily="18" charset="0"/>
                <a:cs typeface="Times New Roman" panose="02020603050405020304" pitchFamily="18" charset="0"/>
              </a:rPr>
              <a:t> talent effectively and maintaining discipline.</a:t>
            </a:r>
          </a:p>
          <a:p>
            <a:pPr marL="0" indent="0">
              <a:buNone/>
            </a:pPr>
            <a:r>
              <a:rPr lang="en-US" sz="2400" b="1" dirty="0">
                <a:latin typeface="Times New Roman" panose="02020603050405020304" pitchFamily="18" charset="0"/>
                <a:cs typeface="Times New Roman" panose="02020603050405020304" pitchFamily="18" charset="0"/>
              </a:rPr>
              <a:t>5) Building Good Organisational Relations: </a:t>
            </a:r>
            <a:r>
              <a:rPr lang="en-US" sz="2400" dirty="0">
                <a:latin typeface="Times New Roman" panose="02020603050405020304" pitchFamily="18" charset="0"/>
                <a:cs typeface="Times New Roman" panose="02020603050405020304" pitchFamily="18" charset="0"/>
              </a:rPr>
              <a:t>Leaders help create healthy interpersonal relationships, leading to better teamwork and communication.</a:t>
            </a:r>
          </a:p>
          <a:p>
            <a:pPr marL="0" indent="0">
              <a:buNone/>
            </a:pPr>
            <a:endParaRPr lang="en-IN" dirty="0"/>
          </a:p>
        </p:txBody>
      </p:sp>
    </p:spTree>
    <p:extLst>
      <p:ext uri="{BB962C8B-B14F-4D97-AF65-F5344CB8AC3E}">
        <p14:creationId xmlns:p14="http://schemas.microsoft.com/office/powerpoint/2010/main" val="775035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118849-F17C-6141-181B-3CD86CFAD840}"/>
              </a:ext>
            </a:extLst>
          </p:cNvPr>
          <p:cNvSpPr>
            <a:spLocks noGrp="1"/>
          </p:cNvSpPr>
          <p:nvPr>
            <p:ph idx="1"/>
          </p:nvPr>
        </p:nvSpPr>
        <p:spPr>
          <a:xfrm>
            <a:off x="412594" y="1483111"/>
            <a:ext cx="11496907" cy="5040351"/>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THEORIES OF LEADERSHIP</a:t>
            </a:r>
          </a:p>
          <a:p>
            <a:pPr marL="0" indent="0">
              <a:buNone/>
            </a:pPr>
            <a:r>
              <a:rPr lang="en-US" sz="2200" dirty="0">
                <a:latin typeface="Times New Roman" panose="02020603050405020304" pitchFamily="18" charset="0"/>
                <a:cs typeface="Times New Roman" panose="02020603050405020304" pitchFamily="18" charset="0"/>
              </a:rPr>
              <a:t>Leadership is a complex concept, and over time different theories have been developed to explain what makes a person an effective leader. Each theory focuses on different aspects—traits, </a:t>
            </a:r>
            <a:r>
              <a:rPr lang="en-US" sz="2200" dirty="0" err="1">
                <a:latin typeface="Times New Roman" panose="02020603050405020304" pitchFamily="18" charset="0"/>
                <a:cs typeface="Times New Roman" panose="02020603050405020304" pitchFamily="18" charset="0"/>
              </a:rPr>
              <a:t>behaviour</a:t>
            </a:r>
            <a:r>
              <a:rPr lang="en-US" sz="2200" dirty="0">
                <a:latin typeface="Times New Roman" panose="02020603050405020304" pitchFamily="18" charset="0"/>
                <a:cs typeface="Times New Roman" panose="02020603050405020304" pitchFamily="18" charset="0"/>
              </a:rPr>
              <a:t>, or situation. No single theory fully explains leadership; instead, they complement each other.</a:t>
            </a:r>
            <a:endParaRPr lang="en-IN" sz="22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31C58D2-C91E-4836-F3F4-898E2AAD8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4412167" y="-1051932"/>
            <a:ext cx="3534937" cy="11794271"/>
          </a:xfrm>
          <a:prstGeom prst="rect">
            <a:avLst/>
          </a:prstGeom>
        </p:spPr>
      </p:pic>
    </p:spTree>
    <p:extLst>
      <p:ext uri="{BB962C8B-B14F-4D97-AF65-F5344CB8AC3E}">
        <p14:creationId xmlns:p14="http://schemas.microsoft.com/office/powerpoint/2010/main" val="7399047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70FD83-772F-3356-5CC6-484ADD77CA82}"/>
              </a:ext>
            </a:extLst>
          </p:cNvPr>
          <p:cNvSpPr>
            <a:spLocks noGrp="1"/>
          </p:cNvSpPr>
          <p:nvPr>
            <p:ph idx="1"/>
          </p:nvPr>
        </p:nvSpPr>
        <p:spPr>
          <a:xfrm>
            <a:off x="838200" y="1491089"/>
            <a:ext cx="10515600" cy="5210794"/>
          </a:xfrm>
        </p:spPr>
        <p:txBody>
          <a:bodyPr>
            <a:normAutofit fontScale="92500" lnSpcReduction="10000"/>
          </a:bodyPr>
          <a:lstStyle/>
          <a:p>
            <a:pPr marL="0" indent="0">
              <a:buNone/>
            </a:pPr>
            <a:r>
              <a:rPr lang="en-US" sz="2400" b="1" dirty="0">
                <a:solidFill>
                  <a:srgbClr val="FF0000"/>
                </a:solidFill>
                <a:latin typeface="Times New Roman" panose="02020603050405020304" pitchFamily="18" charset="0"/>
                <a:cs typeface="Times New Roman" panose="02020603050405020304" pitchFamily="18" charset="0"/>
              </a:rPr>
              <a:t>1. Trait Theories of Leadership</a:t>
            </a:r>
          </a:p>
          <a:p>
            <a:r>
              <a:rPr lang="en-US" sz="2400" dirty="0">
                <a:latin typeface="Times New Roman" panose="02020603050405020304" pitchFamily="18" charset="0"/>
                <a:cs typeface="Times New Roman" panose="02020603050405020304" pitchFamily="18" charset="0"/>
              </a:rPr>
              <a:t>Trait theories are the oldest theories of leadership. They believe that leaders are born with certain natural qualities that differentiate them from others. </a:t>
            </a:r>
          </a:p>
          <a:p>
            <a:r>
              <a:rPr lang="en-US" sz="2400" dirty="0">
                <a:latin typeface="Times New Roman" panose="02020603050405020304" pitchFamily="18" charset="0"/>
                <a:cs typeface="Times New Roman" panose="02020603050405020304" pitchFamily="18" charset="0"/>
              </a:rPr>
              <a:t>These theories argue that effective leaders possess in-built characteristics such as intelligence, confidence, physical features, motivation, maturity, and social skills. </a:t>
            </a:r>
          </a:p>
          <a:p>
            <a:r>
              <a:rPr lang="en-US" sz="2400" dirty="0">
                <a:latin typeface="Times New Roman" panose="02020603050405020304" pitchFamily="18" charset="0"/>
                <a:cs typeface="Times New Roman" panose="02020603050405020304" pitchFamily="18" charset="0"/>
              </a:rPr>
              <a:t>According to these theories, leadership is not something that can be learned through training—it is inherited. Therefore, effective leaders are born, not made.</a:t>
            </a:r>
          </a:p>
          <a:p>
            <a:r>
              <a:rPr lang="en-US" sz="2400" dirty="0">
                <a:latin typeface="Times New Roman" panose="02020603050405020304" pitchFamily="18" charset="0"/>
                <a:cs typeface="Times New Roman" panose="02020603050405020304" pitchFamily="18" charset="0"/>
              </a:rPr>
              <a:t>Two well-known trait theories are Stogdill’s Trait Factors and Ghiselli’s Personal Traits.</a:t>
            </a:r>
          </a:p>
          <a:p>
            <a:pPr marL="0" indent="0">
              <a:buNone/>
            </a:pPr>
            <a:r>
              <a:rPr lang="en-US" sz="2400" b="1" dirty="0">
                <a:latin typeface="Times New Roman" panose="02020603050405020304" pitchFamily="18" charset="0"/>
                <a:cs typeface="Times New Roman" panose="02020603050405020304" pitchFamily="18" charset="0"/>
              </a:rPr>
              <a:t>1.1 Stogdill’s Trait Factors</a:t>
            </a:r>
          </a:p>
          <a:p>
            <a:r>
              <a:rPr lang="en-US" sz="2400" dirty="0">
                <a:latin typeface="Times New Roman" panose="02020603050405020304" pitchFamily="18" charset="0"/>
                <a:cs typeface="Times New Roman" panose="02020603050405020304" pitchFamily="18" charset="0"/>
              </a:rPr>
              <a:t>Ralph Stogdill conducted many studies and suggested that leaders possess certain traits which make them effective. </a:t>
            </a:r>
          </a:p>
          <a:p>
            <a:r>
              <a:rPr lang="en-US" sz="2400" dirty="0">
                <a:latin typeface="Times New Roman" panose="02020603050405020304" pitchFamily="18" charset="0"/>
                <a:cs typeface="Times New Roman" panose="02020603050405020304" pitchFamily="18" charset="0"/>
              </a:rPr>
              <a:t>Some of them are intelligence, social participation, confidence, creativity, diplomacy, and problem-solving ability. </a:t>
            </a:r>
          </a:p>
          <a:p>
            <a:r>
              <a:rPr lang="en-US" sz="2400" dirty="0">
                <a:latin typeface="Times New Roman" panose="02020603050405020304" pitchFamily="18" charset="0"/>
                <a:cs typeface="Times New Roman" panose="02020603050405020304" pitchFamily="18" charset="0"/>
              </a:rPr>
              <a:t>According to him, leaders stand out because they have strong judgement, are active socially, and can influence people</a:t>
            </a:r>
            <a:r>
              <a:rPr lang="en-US" dirty="0">
                <a:latin typeface="Times New Roman" panose="02020603050405020304" pitchFamily="18" charset="0"/>
                <a:cs typeface="Times New Roman" panose="02020603050405020304" pitchFamily="18" charset="0"/>
              </a:rPr>
              <a:t>.</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21082810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19CA18-D4B5-20E8-B5FF-B5585D3F8EE6}"/>
              </a:ext>
            </a:extLst>
          </p:cNvPr>
          <p:cNvSpPr>
            <a:spLocks noGrp="1"/>
          </p:cNvSpPr>
          <p:nvPr>
            <p:ph idx="1"/>
          </p:nvPr>
        </p:nvSpPr>
        <p:spPr>
          <a:xfrm>
            <a:off x="336395" y="1628077"/>
            <a:ext cx="11519210" cy="5107260"/>
          </a:xfrm>
        </p:spPr>
        <p:txBody>
          <a:bodyPr>
            <a:normAutofit fontScale="55000" lnSpcReduction="20000"/>
          </a:bodyPr>
          <a:lstStyle/>
          <a:p>
            <a:pPr marL="0" indent="0">
              <a:buNone/>
            </a:pPr>
            <a:r>
              <a:rPr lang="en-US" sz="3400" b="1" dirty="0">
                <a:latin typeface="Times New Roman" panose="02020603050405020304" pitchFamily="18" charset="0"/>
                <a:cs typeface="Times New Roman" panose="02020603050405020304" pitchFamily="18" charset="0"/>
              </a:rPr>
              <a:t>Important Traits Identified by Stogdill</a:t>
            </a:r>
          </a:p>
          <a:p>
            <a:r>
              <a:rPr lang="en-US" sz="3600" b="1" dirty="0">
                <a:latin typeface="Times New Roman" panose="02020603050405020304" pitchFamily="18" charset="0"/>
                <a:cs typeface="Times New Roman" panose="02020603050405020304" pitchFamily="18" charset="0"/>
              </a:rPr>
              <a:t>Intelligence</a:t>
            </a:r>
            <a:r>
              <a:rPr lang="en-US" sz="3600" dirty="0">
                <a:latin typeface="Times New Roman" panose="02020603050405020304" pitchFamily="18" charset="0"/>
                <a:cs typeface="Times New Roman" panose="02020603050405020304" pitchFamily="18" charset="0"/>
              </a:rPr>
              <a:t> – Leaders must think logically, </a:t>
            </a:r>
            <a:r>
              <a:rPr lang="en-US" sz="3600" dirty="0" err="1">
                <a:latin typeface="Times New Roman" panose="02020603050405020304" pitchFamily="18" charset="0"/>
                <a:cs typeface="Times New Roman" panose="02020603050405020304" pitchFamily="18" charset="0"/>
              </a:rPr>
              <a:t>analyse</a:t>
            </a:r>
            <a:r>
              <a:rPr lang="en-US" sz="3600" dirty="0">
                <a:latin typeface="Times New Roman" panose="02020603050405020304" pitchFamily="18" charset="0"/>
                <a:cs typeface="Times New Roman" panose="02020603050405020304" pitchFamily="18" charset="0"/>
              </a:rPr>
              <a:t> problems correctly, and find solutions scientifically.</a:t>
            </a:r>
          </a:p>
          <a:p>
            <a:r>
              <a:rPr lang="en-US" sz="3600" b="1" dirty="0">
                <a:latin typeface="Times New Roman" panose="02020603050405020304" pitchFamily="18" charset="0"/>
                <a:cs typeface="Times New Roman" panose="02020603050405020304" pitchFamily="18" charset="0"/>
              </a:rPr>
              <a:t>Physical Features</a:t>
            </a:r>
            <a:r>
              <a:rPr lang="en-US" sz="3600" dirty="0">
                <a:latin typeface="Times New Roman" panose="02020603050405020304" pitchFamily="18" charset="0"/>
                <a:cs typeface="Times New Roman" panose="02020603050405020304" pitchFamily="18" charset="0"/>
              </a:rPr>
              <a:t> – Features like height, weight, appearance, and health influence people’s perception of a leader.</a:t>
            </a:r>
          </a:p>
          <a:p>
            <a:r>
              <a:rPr lang="en-US" sz="3600" b="1" dirty="0">
                <a:latin typeface="Times New Roman" panose="02020603050405020304" pitchFamily="18" charset="0"/>
                <a:cs typeface="Times New Roman" panose="02020603050405020304" pitchFamily="18" charset="0"/>
              </a:rPr>
              <a:t>Maturity</a:t>
            </a:r>
            <a:r>
              <a:rPr lang="en-US" sz="3600" dirty="0">
                <a:latin typeface="Times New Roman" panose="02020603050405020304" pitchFamily="18" charset="0"/>
                <a:cs typeface="Times New Roman" panose="02020603050405020304" pitchFamily="18" charset="0"/>
              </a:rPr>
              <a:t> – Leaders remain emotionally balanced, calm, and tolerant, especially in difficult situations.</a:t>
            </a:r>
          </a:p>
          <a:p>
            <a:r>
              <a:rPr lang="en-US" sz="3600" b="1" dirty="0">
                <a:latin typeface="Times New Roman" panose="02020603050405020304" pitchFamily="18" charset="0"/>
                <a:cs typeface="Times New Roman" panose="02020603050405020304" pitchFamily="18" charset="0"/>
              </a:rPr>
              <a:t>Vision and Foresight</a:t>
            </a:r>
            <a:r>
              <a:rPr lang="en-US" sz="3600" dirty="0">
                <a:latin typeface="Times New Roman" panose="02020603050405020304" pitchFamily="18" charset="0"/>
                <a:cs typeface="Times New Roman" panose="02020603050405020304" pitchFamily="18" charset="0"/>
              </a:rPr>
              <a:t> – Leaders must be able to predict problems and prepare strategies in advance.</a:t>
            </a:r>
          </a:p>
          <a:p>
            <a:r>
              <a:rPr lang="en-US" sz="3600" b="1" dirty="0">
                <a:latin typeface="Times New Roman" panose="02020603050405020304" pitchFamily="18" charset="0"/>
                <a:cs typeface="Times New Roman" panose="02020603050405020304" pitchFamily="18" charset="0"/>
              </a:rPr>
              <a:t>Acceptance of Responsibility</a:t>
            </a:r>
            <a:r>
              <a:rPr lang="en-US" sz="3600" dirty="0">
                <a:latin typeface="Times New Roman" panose="02020603050405020304" pitchFamily="18" charset="0"/>
                <a:cs typeface="Times New Roman" panose="02020603050405020304" pitchFamily="18" charset="0"/>
              </a:rPr>
              <a:t> – Leaders willingly accept responsibility for decisions and outcomes.</a:t>
            </a:r>
          </a:p>
          <a:p>
            <a:r>
              <a:rPr lang="en-US" sz="3600" b="1" dirty="0">
                <a:latin typeface="Times New Roman" panose="02020603050405020304" pitchFamily="18" charset="0"/>
                <a:cs typeface="Times New Roman" panose="02020603050405020304" pitchFamily="18" charset="0"/>
              </a:rPr>
              <a:t>Open-Mindedness and Adaptability</a:t>
            </a:r>
            <a:r>
              <a:rPr lang="en-US" sz="3600" dirty="0">
                <a:latin typeface="Times New Roman" panose="02020603050405020304" pitchFamily="18" charset="0"/>
                <a:cs typeface="Times New Roman" panose="02020603050405020304" pitchFamily="18" charset="0"/>
              </a:rPr>
              <a:t> – Leaders consider others’ views and change decisions when necessary.</a:t>
            </a:r>
          </a:p>
          <a:p>
            <a:r>
              <a:rPr lang="en-US" sz="3600" b="1" dirty="0">
                <a:latin typeface="Times New Roman" panose="02020603050405020304" pitchFamily="18" charset="0"/>
                <a:cs typeface="Times New Roman" panose="02020603050405020304" pitchFamily="18" charset="0"/>
              </a:rPr>
              <a:t>Self-Confidence</a:t>
            </a:r>
            <a:r>
              <a:rPr lang="en-US" sz="3600" dirty="0">
                <a:latin typeface="Times New Roman" panose="02020603050405020304" pitchFamily="18" charset="0"/>
                <a:cs typeface="Times New Roman" panose="02020603050405020304" pitchFamily="18" charset="0"/>
              </a:rPr>
              <a:t> – Confidence of a leader inspires followers and motivates them.</a:t>
            </a:r>
          </a:p>
          <a:p>
            <a:r>
              <a:rPr lang="en-US" sz="3600" b="1" dirty="0">
                <a:latin typeface="Times New Roman" panose="02020603050405020304" pitchFamily="18" charset="0"/>
                <a:cs typeface="Times New Roman" panose="02020603050405020304" pitchFamily="18" charset="0"/>
              </a:rPr>
              <a:t>Human Relations Attitude</a:t>
            </a:r>
            <a:r>
              <a:rPr lang="en-US" sz="3600" dirty="0">
                <a:latin typeface="Times New Roman" panose="02020603050405020304" pitchFamily="18" charset="0"/>
                <a:cs typeface="Times New Roman" panose="02020603050405020304" pitchFamily="18" charset="0"/>
              </a:rPr>
              <a:t> – Effective leaders understand human needs and maintain good relations.</a:t>
            </a:r>
          </a:p>
          <a:p>
            <a:r>
              <a:rPr lang="en-US" sz="3600" b="1" dirty="0">
                <a:latin typeface="Times New Roman" panose="02020603050405020304" pitchFamily="18" charset="0"/>
                <a:cs typeface="Times New Roman" panose="02020603050405020304" pitchFamily="18" charset="0"/>
              </a:rPr>
              <a:t>Fairness and Objectivity</a:t>
            </a:r>
            <a:r>
              <a:rPr lang="en-US" sz="3600" dirty="0">
                <a:latin typeface="Times New Roman" panose="02020603050405020304" pitchFamily="18" charset="0"/>
                <a:cs typeface="Times New Roman" panose="02020603050405020304" pitchFamily="18" charset="0"/>
              </a:rPr>
              <a:t> – Leaders should be fair, honest, and unbiased in their decisions.</a:t>
            </a:r>
          </a:p>
          <a:p>
            <a:pPr marL="0" indent="0">
              <a:buNone/>
            </a:pPr>
            <a:endParaRPr lang="en-US" sz="3600" b="1" dirty="0"/>
          </a:p>
          <a:p>
            <a:pPr marL="0" indent="0">
              <a:buNone/>
            </a:pPr>
            <a:endParaRPr lang="en-IN" dirty="0"/>
          </a:p>
        </p:txBody>
      </p:sp>
    </p:spTree>
    <p:extLst>
      <p:ext uri="{BB962C8B-B14F-4D97-AF65-F5344CB8AC3E}">
        <p14:creationId xmlns:p14="http://schemas.microsoft.com/office/powerpoint/2010/main" val="35907156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CE2C2F-5C72-119B-3BAB-BC0D1733FF6C}"/>
              </a:ext>
            </a:extLst>
          </p:cNvPr>
          <p:cNvSpPr>
            <a:spLocks noGrp="1"/>
          </p:cNvSpPr>
          <p:nvPr>
            <p:ph idx="1"/>
          </p:nvPr>
        </p:nvSpPr>
        <p:spPr>
          <a:xfrm>
            <a:off x="838200" y="1694985"/>
            <a:ext cx="10515600" cy="4962293"/>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1.2 Ghiselli’s Personal Traits</a:t>
            </a:r>
          </a:p>
          <a:p>
            <a:r>
              <a:rPr lang="en-US" sz="2400" dirty="0">
                <a:latin typeface="Times New Roman" panose="02020603050405020304" pitchFamily="18" charset="0"/>
                <a:cs typeface="Times New Roman" panose="02020603050405020304" pitchFamily="18" charset="0"/>
              </a:rPr>
              <a:t>Edwin Ghiselli’s research highlighted that leadership success depends on certain personal and motivational traits. He identified six major traits that influence leadership effectiveness.</a:t>
            </a:r>
          </a:p>
          <a:p>
            <a:pPr marL="0" indent="0">
              <a:buNone/>
            </a:pPr>
            <a:r>
              <a:rPr lang="en-US" sz="2400" b="1" dirty="0">
                <a:latin typeface="Times New Roman" panose="02020603050405020304" pitchFamily="18" charset="0"/>
                <a:cs typeface="Times New Roman" panose="02020603050405020304" pitchFamily="18" charset="0"/>
              </a:rPr>
              <a:t>Ghiselli’s Six Traits</a:t>
            </a:r>
          </a:p>
          <a:p>
            <a:r>
              <a:rPr lang="en-US" sz="2400" b="1" dirty="0">
                <a:latin typeface="Times New Roman" panose="02020603050405020304" pitchFamily="18" charset="0"/>
                <a:cs typeface="Times New Roman" panose="02020603050405020304" pitchFamily="18" charset="0"/>
              </a:rPr>
              <a:t>Supervisory Ability</a:t>
            </a:r>
            <a:r>
              <a:rPr lang="en-US" sz="2400" dirty="0">
                <a:latin typeface="Times New Roman" panose="02020603050405020304" pitchFamily="18" charset="0"/>
                <a:cs typeface="Times New Roman" panose="02020603050405020304" pitchFamily="18" charset="0"/>
              </a:rPr>
              <a:t> – Ability to get work done through others.</a:t>
            </a:r>
          </a:p>
          <a:p>
            <a:r>
              <a:rPr lang="en-US" sz="2400" b="1" dirty="0">
                <a:latin typeface="Times New Roman" panose="02020603050405020304" pitchFamily="18" charset="0"/>
                <a:cs typeface="Times New Roman" panose="02020603050405020304" pitchFamily="18" charset="0"/>
              </a:rPr>
              <a:t>Need for Occupational Achievement</a:t>
            </a:r>
            <a:r>
              <a:rPr lang="en-US" sz="2400" dirty="0">
                <a:latin typeface="Times New Roman" panose="02020603050405020304" pitchFamily="18" charset="0"/>
                <a:cs typeface="Times New Roman" panose="02020603050405020304" pitchFamily="18" charset="0"/>
              </a:rPr>
              <a:t> – Internal drive to work hard and achieve success.</a:t>
            </a:r>
          </a:p>
          <a:p>
            <a:r>
              <a:rPr lang="en-US" sz="2400" b="1" dirty="0">
                <a:latin typeface="Times New Roman" panose="02020603050405020304" pitchFamily="18" charset="0"/>
                <a:cs typeface="Times New Roman" panose="02020603050405020304" pitchFamily="18" charset="0"/>
              </a:rPr>
              <a:t>Intelligence</a:t>
            </a:r>
            <a:r>
              <a:rPr lang="en-US" sz="2400" dirty="0">
                <a:latin typeface="Times New Roman" panose="02020603050405020304" pitchFamily="18" charset="0"/>
                <a:cs typeface="Times New Roman" panose="02020603050405020304" pitchFamily="18" charset="0"/>
              </a:rPr>
              <a:t> – Ability to understand situations and make rational decisions.</a:t>
            </a:r>
          </a:p>
          <a:p>
            <a:r>
              <a:rPr lang="en-US" sz="2400" b="1" dirty="0">
                <a:latin typeface="Times New Roman" panose="02020603050405020304" pitchFamily="18" charset="0"/>
                <a:cs typeface="Times New Roman" panose="02020603050405020304" pitchFamily="18" charset="0"/>
              </a:rPr>
              <a:t>Decisiveness</a:t>
            </a:r>
            <a:r>
              <a:rPr lang="en-US" sz="2400" dirty="0">
                <a:latin typeface="Times New Roman" panose="02020603050405020304" pitchFamily="18" charset="0"/>
                <a:cs typeface="Times New Roman" panose="02020603050405020304" pitchFamily="18" charset="0"/>
              </a:rPr>
              <a:t> – Ability to make quick and effective decisions.</a:t>
            </a:r>
          </a:p>
          <a:p>
            <a:r>
              <a:rPr lang="en-US" sz="2400" b="1" dirty="0">
                <a:latin typeface="Times New Roman" panose="02020603050405020304" pitchFamily="18" charset="0"/>
                <a:cs typeface="Times New Roman" panose="02020603050405020304" pitchFamily="18" charset="0"/>
              </a:rPr>
              <a:t>Self-Assurance</a:t>
            </a:r>
            <a:r>
              <a:rPr lang="en-US" sz="2400" dirty="0">
                <a:latin typeface="Times New Roman" panose="02020603050405020304" pitchFamily="18" charset="0"/>
                <a:cs typeface="Times New Roman" panose="02020603050405020304" pitchFamily="18" charset="0"/>
              </a:rPr>
              <a:t> – Confidence to face challenges and solve problems.</a:t>
            </a:r>
          </a:p>
          <a:p>
            <a:r>
              <a:rPr lang="en-US" sz="2400" b="1" dirty="0">
                <a:latin typeface="Times New Roman" panose="02020603050405020304" pitchFamily="18" charset="0"/>
                <a:cs typeface="Times New Roman" panose="02020603050405020304" pitchFamily="18" charset="0"/>
              </a:rPr>
              <a:t>Initiative</a:t>
            </a:r>
            <a:r>
              <a:rPr lang="en-US" sz="2400" dirty="0">
                <a:latin typeface="Times New Roman" panose="02020603050405020304" pitchFamily="18" charset="0"/>
                <a:cs typeface="Times New Roman" panose="02020603050405020304" pitchFamily="18" charset="0"/>
              </a:rPr>
              <a:t> – Ability to take action without external pressure.</a:t>
            </a:r>
          </a:p>
          <a:p>
            <a:pPr marL="0" indent="0">
              <a:buNone/>
            </a:pPr>
            <a:r>
              <a:rPr lang="en-US" sz="2400" dirty="0">
                <a:latin typeface="Times New Roman" panose="02020603050405020304" pitchFamily="18" charset="0"/>
                <a:cs typeface="Times New Roman" panose="02020603050405020304" pitchFamily="18" charset="0"/>
              </a:rPr>
              <a:t>Ghiselli’s limitation is that he did not explain how much of each trait is required to make someone a successful leader, and the traits were mutually dependent.</a:t>
            </a:r>
          </a:p>
          <a:p>
            <a:pPr marL="0" indent="0">
              <a:buNone/>
            </a:pPr>
            <a:endParaRPr lang="en-IN" dirty="0"/>
          </a:p>
        </p:txBody>
      </p:sp>
    </p:spTree>
    <p:extLst>
      <p:ext uri="{BB962C8B-B14F-4D97-AF65-F5344CB8AC3E}">
        <p14:creationId xmlns:p14="http://schemas.microsoft.com/office/powerpoint/2010/main" val="3895972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332381-2131-3627-008D-FD94A04E4454}"/>
              </a:ext>
            </a:extLst>
          </p:cNvPr>
          <p:cNvSpPr>
            <a:spLocks noGrp="1"/>
          </p:cNvSpPr>
          <p:nvPr>
            <p:ph idx="1"/>
          </p:nvPr>
        </p:nvSpPr>
        <p:spPr>
          <a:xfrm>
            <a:off x="698863" y="1396275"/>
            <a:ext cx="10515600" cy="5029199"/>
          </a:xfrm>
        </p:spPr>
        <p:txBody>
          <a:bodyPr>
            <a:normAutofit fontScale="92500" lnSpcReduction="20000"/>
          </a:bodyPr>
          <a:lstStyle/>
          <a:p>
            <a:pPr marL="0" indent="0">
              <a:buNone/>
            </a:pPr>
            <a:r>
              <a:rPr lang="en-US" sz="2200" b="1" dirty="0">
                <a:latin typeface="Times New Roman" panose="02020603050405020304" pitchFamily="18" charset="0"/>
                <a:cs typeface="Times New Roman" panose="02020603050405020304" pitchFamily="18" charset="0"/>
              </a:rPr>
              <a:t>5. Encourages Innovation: </a:t>
            </a:r>
            <a:r>
              <a:rPr lang="en-US" sz="2200" dirty="0">
                <a:latin typeface="Times New Roman" panose="02020603050405020304" pitchFamily="18" charset="0"/>
                <a:cs typeface="Times New Roman" panose="02020603050405020304" pitchFamily="18" charset="0"/>
              </a:rPr>
              <a:t>Planning is a thinking process. It requires managers to brainstorm, analyse problems, and search for better ways of doing things. </a:t>
            </a:r>
          </a:p>
          <a:p>
            <a:r>
              <a:rPr lang="en-US" sz="2200" dirty="0">
                <a:latin typeface="Times New Roman" panose="02020603050405020304" pitchFamily="18" charset="0"/>
                <a:cs typeface="Times New Roman" panose="02020603050405020304" pitchFamily="18" charset="0"/>
              </a:rPr>
              <a:t>During planning, new ideas, methods, and strategies are often discussed. This process of exploring alternatives and improvements encourages creativity and innovation in the organisation. </a:t>
            </a:r>
          </a:p>
          <a:p>
            <a:r>
              <a:rPr lang="en-US" sz="2200" dirty="0">
                <a:latin typeface="Times New Roman" panose="02020603050405020304" pitchFamily="18" charset="0"/>
                <a:cs typeface="Times New Roman" panose="02020603050405020304" pitchFamily="18" charset="0"/>
              </a:rPr>
              <a:t>As a result, planning helps the organisation to introduce new products, processes, and techniques to stay competitive.</a:t>
            </a:r>
          </a:p>
          <a:p>
            <a:pPr marL="0" indent="0">
              <a:buNone/>
            </a:pPr>
            <a:r>
              <a:rPr lang="en-US" sz="2200" b="1" dirty="0">
                <a:latin typeface="Times New Roman" panose="02020603050405020304" pitchFamily="18" charset="0"/>
                <a:cs typeface="Times New Roman" panose="02020603050405020304" pitchFamily="18" charset="0"/>
              </a:rPr>
              <a:t>6. Supports Coordination: </a:t>
            </a:r>
            <a:r>
              <a:rPr lang="en-US" sz="2200" dirty="0">
                <a:latin typeface="Times New Roman" panose="02020603050405020304" pitchFamily="18" charset="0"/>
                <a:cs typeface="Times New Roman" panose="02020603050405020304" pitchFamily="18" charset="0"/>
              </a:rPr>
              <a:t>In an organisation, there are many departments and teams such as production, marketing, finance, HR, etc. </a:t>
            </a:r>
          </a:p>
          <a:p>
            <a:r>
              <a:rPr lang="en-US" sz="2200" dirty="0">
                <a:latin typeface="Times New Roman" panose="02020603050405020304" pitchFamily="18" charset="0"/>
                <a:cs typeface="Times New Roman" panose="02020603050405020304" pitchFamily="18" charset="0"/>
              </a:rPr>
              <a:t>Planning helps to coordinate the activities of all these departments. When goals and plans are made at the organisational level, each department prepares its own plan in alignment with the overall objectives. </a:t>
            </a:r>
          </a:p>
          <a:p>
            <a:r>
              <a:rPr lang="en-US" sz="2200" dirty="0">
                <a:latin typeface="Times New Roman" panose="02020603050405020304" pitchFamily="18" charset="0"/>
                <a:cs typeface="Times New Roman" panose="02020603050405020304" pitchFamily="18" charset="0"/>
              </a:rPr>
              <a:t>This ensures that all departments work in harmony, avoid conflicts, and support each other to achieve the common goals.</a:t>
            </a:r>
          </a:p>
          <a:p>
            <a:pPr marL="0" indent="0">
              <a:buNone/>
            </a:pPr>
            <a:r>
              <a:rPr lang="en-US" sz="2200" b="1" dirty="0">
                <a:latin typeface="Times New Roman" panose="02020603050405020304" pitchFamily="18" charset="0"/>
                <a:cs typeface="Times New Roman" panose="02020603050405020304" pitchFamily="18" charset="0"/>
              </a:rPr>
              <a:t>7. Promotes Control: </a:t>
            </a:r>
            <a:r>
              <a:rPr lang="en-US" sz="2200" dirty="0">
                <a:latin typeface="Times New Roman" panose="02020603050405020304" pitchFamily="18" charset="0"/>
                <a:cs typeface="Times New Roman" panose="02020603050405020304" pitchFamily="18" charset="0"/>
              </a:rPr>
              <a:t>In planning, managers set targets (like how much to produce or sell). Later, they compare actual work with these targets.</a:t>
            </a:r>
          </a:p>
          <a:p>
            <a:r>
              <a:rPr lang="en-US" sz="2200" dirty="0">
                <a:latin typeface="Times New Roman" panose="02020603050405020304" pitchFamily="18" charset="0"/>
                <a:cs typeface="Times New Roman" panose="02020603050405020304" pitchFamily="18" charset="0"/>
              </a:rPr>
              <a:t>If there is any difference, they can find the problem and correct it. So planning helps to check and control whether work is going as per plan.</a:t>
            </a:r>
          </a:p>
          <a:p>
            <a:endParaRPr lang="en-US" dirty="0"/>
          </a:p>
          <a:p>
            <a:pPr marL="0" indent="0">
              <a:buNone/>
            </a:pPr>
            <a:endParaRPr lang="en-IN" dirty="0"/>
          </a:p>
        </p:txBody>
      </p:sp>
    </p:spTree>
    <p:extLst>
      <p:ext uri="{BB962C8B-B14F-4D97-AF65-F5344CB8AC3E}">
        <p14:creationId xmlns:p14="http://schemas.microsoft.com/office/powerpoint/2010/main" val="38593719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07AA07-5B1D-594E-B5D4-F155DD492A29}"/>
              </a:ext>
            </a:extLst>
          </p:cNvPr>
          <p:cNvSpPr>
            <a:spLocks noGrp="1"/>
          </p:cNvSpPr>
          <p:nvPr>
            <p:ph idx="1"/>
          </p:nvPr>
        </p:nvSpPr>
        <p:spPr/>
        <p:txBody>
          <a:bodyPr>
            <a:normAutofit fontScale="77500" lnSpcReduction="20000"/>
          </a:bodyPr>
          <a:lstStyle/>
          <a:p>
            <a:pPr marL="0" indent="0">
              <a:buNone/>
            </a:pPr>
            <a:r>
              <a:rPr lang="en-US" sz="3100" b="1" dirty="0">
                <a:solidFill>
                  <a:srgbClr val="FF0000"/>
                </a:solidFill>
                <a:latin typeface="Times New Roman" panose="02020603050405020304" pitchFamily="18" charset="0"/>
                <a:cs typeface="Times New Roman" panose="02020603050405020304" pitchFamily="18" charset="0"/>
              </a:rPr>
              <a:t>2. Behavioural Theories of Leadership</a:t>
            </a:r>
          </a:p>
          <a:p>
            <a:r>
              <a:rPr lang="en-US" dirty="0">
                <a:latin typeface="Times New Roman" panose="02020603050405020304" pitchFamily="18" charset="0"/>
                <a:cs typeface="Times New Roman" panose="02020603050405020304" pitchFamily="18" charset="0"/>
              </a:rPr>
              <a:t>Behavioural theories developed because trait theories could not explain why leaders are effective. </a:t>
            </a:r>
          </a:p>
          <a:p>
            <a:r>
              <a:rPr lang="en-US" dirty="0">
                <a:latin typeface="Times New Roman" panose="02020603050405020304" pitchFamily="18" charset="0"/>
                <a:cs typeface="Times New Roman" panose="02020603050405020304" pitchFamily="18" charset="0"/>
              </a:rPr>
              <a:t>Behavioural theories focus on what leaders actually do—their actions, </a:t>
            </a:r>
            <a:r>
              <a:rPr lang="en-US" dirty="0" err="1">
                <a:latin typeface="Times New Roman" panose="02020603050405020304" pitchFamily="18" charset="0"/>
                <a:cs typeface="Times New Roman" panose="02020603050405020304" pitchFamily="18" charset="0"/>
              </a:rPr>
              <a:t>behaviour</a:t>
            </a:r>
            <a:r>
              <a:rPr lang="en-US" dirty="0">
                <a:latin typeface="Times New Roman" panose="02020603050405020304" pitchFamily="18" charset="0"/>
                <a:cs typeface="Times New Roman" panose="02020603050405020304" pitchFamily="18" charset="0"/>
              </a:rPr>
              <a:t>, and style of interaction. </a:t>
            </a:r>
          </a:p>
          <a:p>
            <a:r>
              <a:rPr lang="en-US" dirty="0">
                <a:latin typeface="Times New Roman" panose="02020603050405020304" pitchFamily="18" charset="0"/>
                <a:cs typeface="Times New Roman" panose="02020603050405020304" pitchFamily="18" charset="0"/>
              </a:rPr>
              <a:t>These theories believe that leadership can be learned through training and experience. Leaders are not born, they are made through practice, learning, and maturity.</a:t>
            </a:r>
          </a:p>
          <a:p>
            <a:pPr marL="0" indent="0">
              <a:buNone/>
            </a:pPr>
            <a:r>
              <a:rPr lang="en-US" dirty="0">
                <a:latin typeface="Times New Roman" panose="02020603050405020304" pitchFamily="18" charset="0"/>
                <a:cs typeface="Times New Roman" panose="02020603050405020304" pitchFamily="18" charset="0"/>
              </a:rPr>
              <a:t>Behavioural theories include:</a:t>
            </a:r>
          </a:p>
          <a:p>
            <a:r>
              <a:rPr lang="en-US" dirty="0">
                <a:latin typeface="Times New Roman" panose="02020603050405020304" pitchFamily="18" charset="0"/>
                <a:cs typeface="Times New Roman" panose="02020603050405020304" pitchFamily="18" charset="0"/>
              </a:rPr>
              <a:t>Managerial Grid</a:t>
            </a:r>
          </a:p>
          <a:p>
            <a:r>
              <a:rPr lang="en-US" dirty="0">
                <a:latin typeface="Times New Roman" panose="02020603050405020304" pitchFamily="18" charset="0"/>
                <a:cs typeface="Times New Roman" panose="02020603050405020304" pitchFamily="18" charset="0"/>
              </a:rPr>
              <a:t>Likert’s Four Systems</a:t>
            </a:r>
          </a:p>
          <a:p>
            <a:r>
              <a:rPr lang="en-US" dirty="0">
                <a:latin typeface="Times New Roman" panose="02020603050405020304" pitchFamily="18" charset="0"/>
                <a:cs typeface="Times New Roman" panose="02020603050405020304" pitchFamily="18" charset="0"/>
              </a:rPr>
              <a:t>Ohio State Studies</a:t>
            </a:r>
          </a:p>
          <a:p>
            <a:r>
              <a:rPr lang="en-US" dirty="0">
                <a:latin typeface="Times New Roman" panose="02020603050405020304" pitchFamily="18" charset="0"/>
                <a:cs typeface="Times New Roman" panose="02020603050405020304" pitchFamily="18" charset="0"/>
              </a:rPr>
              <a:t>Michigan Studies</a:t>
            </a:r>
          </a:p>
          <a:p>
            <a:pPr marL="0" indent="0">
              <a:buNone/>
            </a:pPr>
            <a:endParaRPr lang="en-IN" dirty="0"/>
          </a:p>
        </p:txBody>
      </p:sp>
    </p:spTree>
    <p:extLst>
      <p:ext uri="{BB962C8B-B14F-4D97-AF65-F5344CB8AC3E}">
        <p14:creationId xmlns:p14="http://schemas.microsoft.com/office/powerpoint/2010/main" val="8564551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D67322-D4F9-24C5-4730-77ABE68174F2}"/>
              </a:ext>
            </a:extLst>
          </p:cNvPr>
          <p:cNvSpPr>
            <a:spLocks noGrp="1"/>
          </p:cNvSpPr>
          <p:nvPr>
            <p:ph idx="1"/>
          </p:nvPr>
        </p:nvSpPr>
        <p:spPr>
          <a:xfrm>
            <a:off x="512956" y="1449658"/>
            <a:ext cx="11229278" cy="5174165"/>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2.1 Managerial Grid (Blake and Mouton)</a:t>
            </a:r>
          </a:p>
          <a:p>
            <a:r>
              <a:rPr lang="en-US" sz="2200" dirty="0">
                <a:latin typeface="Times New Roman" panose="02020603050405020304" pitchFamily="18" charset="0"/>
                <a:cs typeface="Times New Roman" panose="02020603050405020304" pitchFamily="18" charset="0"/>
              </a:rPr>
              <a:t>The Managerial Grid, developed by Robert Blake and Jane Mouton, is a </a:t>
            </a:r>
            <a:r>
              <a:rPr lang="en-US" sz="2200" dirty="0" err="1">
                <a:latin typeface="Times New Roman" panose="02020603050405020304" pitchFamily="18" charset="0"/>
                <a:cs typeface="Times New Roman" panose="02020603050405020304" pitchFamily="18" charset="0"/>
              </a:rPr>
              <a:t>behavioural</a:t>
            </a:r>
            <a:r>
              <a:rPr lang="en-US" sz="2200" dirty="0">
                <a:latin typeface="Times New Roman" panose="02020603050405020304" pitchFamily="18" charset="0"/>
                <a:cs typeface="Times New Roman" panose="02020603050405020304" pitchFamily="18" charset="0"/>
              </a:rPr>
              <a:t> leadership model that explains leadership effectiveness on the basis of two dimensions—concern for production and concern for people. </a:t>
            </a:r>
          </a:p>
          <a:p>
            <a:r>
              <a:rPr lang="en-US" sz="2200" dirty="0">
                <a:latin typeface="Times New Roman" panose="02020603050405020304" pitchFamily="18" charset="0"/>
                <a:cs typeface="Times New Roman" panose="02020603050405020304" pitchFamily="18" charset="0"/>
              </a:rPr>
              <a:t>According to the model, leaders behave differently depending on how much importance they give to work-related tasks and how much attention they give to employee needs. </a:t>
            </a:r>
          </a:p>
          <a:p>
            <a:r>
              <a:rPr lang="en-US" sz="2200" dirty="0">
                <a:latin typeface="Times New Roman" panose="02020603050405020304" pitchFamily="18" charset="0"/>
                <a:cs typeface="Times New Roman" panose="02020603050405020304" pitchFamily="18" charset="0"/>
              </a:rPr>
              <a:t>Concern for production represents the focus on results, performance, and organisational goals, while concern for people refers to the leader’s focus on motivation, support, communication, and personal well-being of employees.</a:t>
            </a:r>
          </a:p>
          <a:p>
            <a:r>
              <a:rPr lang="en-US" sz="2200" dirty="0">
                <a:latin typeface="Times New Roman" panose="02020603050405020304" pitchFamily="18" charset="0"/>
                <a:cs typeface="Times New Roman" panose="02020603050405020304" pitchFamily="18" charset="0"/>
              </a:rPr>
              <a:t>The grid uses a 9×9 scale, where each axis ranges from 1 (low) to 9 (high), creating 81 possible combinations of leadership styles. </a:t>
            </a:r>
          </a:p>
          <a:p>
            <a:r>
              <a:rPr lang="en-US" sz="2200" dirty="0">
                <a:latin typeface="Times New Roman" panose="02020603050405020304" pitchFamily="18" charset="0"/>
                <a:cs typeface="Times New Roman" panose="02020603050405020304" pitchFamily="18" charset="0"/>
              </a:rPr>
              <a:t>Blake and Mouton identified five major styles that represent the most common and relevant combinations. These styles help managers understand their </a:t>
            </a:r>
            <a:r>
              <a:rPr lang="en-US" sz="2200" dirty="0" err="1">
                <a:latin typeface="Times New Roman" panose="02020603050405020304" pitchFamily="18" charset="0"/>
                <a:cs typeface="Times New Roman" panose="02020603050405020304" pitchFamily="18" charset="0"/>
              </a:rPr>
              <a:t>behavioural</a:t>
            </a:r>
            <a:r>
              <a:rPr lang="en-US" sz="2200" dirty="0">
                <a:latin typeface="Times New Roman" panose="02020603050405020304" pitchFamily="18" charset="0"/>
                <a:cs typeface="Times New Roman" panose="02020603050405020304" pitchFamily="18" charset="0"/>
              </a:rPr>
              <a:t> tendencies and improve leadership effectiveness.</a:t>
            </a:r>
          </a:p>
          <a:p>
            <a:pPr marL="0" indent="0">
              <a:buNone/>
            </a:pPr>
            <a:endParaRPr lang="en-IN" dirty="0"/>
          </a:p>
        </p:txBody>
      </p:sp>
    </p:spTree>
    <p:extLst>
      <p:ext uri="{BB962C8B-B14F-4D97-AF65-F5344CB8AC3E}">
        <p14:creationId xmlns:p14="http://schemas.microsoft.com/office/powerpoint/2010/main" val="12838735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4B0705B-6981-6A87-4E90-4142CA0639C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6200000">
            <a:off x="3352800" y="-613318"/>
            <a:ext cx="5486400" cy="9723864"/>
          </a:xfrm>
        </p:spPr>
      </p:pic>
    </p:spTree>
    <p:extLst>
      <p:ext uri="{BB962C8B-B14F-4D97-AF65-F5344CB8AC3E}">
        <p14:creationId xmlns:p14="http://schemas.microsoft.com/office/powerpoint/2010/main" val="329398280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4B989B-6F69-D610-ACB4-25D30CB3F0FD}"/>
              </a:ext>
            </a:extLst>
          </p:cNvPr>
          <p:cNvSpPr>
            <a:spLocks noGrp="1"/>
          </p:cNvSpPr>
          <p:nvPr>
            <p:ph idx="1"/>
          </p:nvPr>
        </p:nvSpPr>
        <p:spPr>
          <a:xfrm>
            <a:off x="434897" y="1538868"/>
            <a:ext cx="11385395" cy="4884234"/>
          </a:xfrm>
        </p:spPr>
        <p:txBody>
          <a:bodyPr>
            <a:normAutofit fontScale="85000" lnSpcReduction="20000"/>
          </a:bodyPr>
          <a:lstStyle/>
          <a:p>
            <a:pPr marL="514350" indent="-514350">
              <a:buAutoNum type="alphaLcParenR"/>
            </a:pPr>
            <a:r>
              <a:rPr lang="en-US" b="1" dirty="0">
                <a:latin typeface="Times New Roman" panose="02020603050405020304" pitchFamily="18" charset="0"/>
                <a:cs typeface="Times New Roman" panose="02020603050405020304" pitchFamily="18" charset="0"/>
              </a:rPr>
              <a:t>9,1 Task Management: </a:t>
            </a:r>
            <a:r>
              <a:rPr lang="en-US" dirty="0">
                <a:latin typeface="Times New Roman" panose="02020603050405020304" pitchFamily="18" charset="0"/>
                <a:cs typeface="Times New Roman" panose="02020603050405020304" pitchFamily="18" charset="0"/>
              </a:rPr>
              <a:t>This style represents high concern for production and low concern for people. </a:t>
            </a:r>
          </a:p>
          <a:p>
            <a:r>
              <a:rPr lang="en-US" dirty="0">
                <a:latin typeface="Times New Roman" panose="02020603050405020304" pitchFamily="18" charset="0"/>
                <a:cs typeface="Times New Roman" panose="02020603050405020304" pitchFamily="18" charset="0"/>
              </a:rPr>
              <a:t>Leaders focus mainly on achieving work targets, efficiency, and strict control. Employee needs and emotions are given little importance, and the leader often uses rules, deadlines, and authority to get work done. </a:t>
            </a:r>
          </a:p>
          <a:p>
            <a:r>
              <a:rPr lang="en-US" dirty="0">
                <a:latin typeface="Times New Roman" panose="02020603050405020304" pitchFamily="18" charset="0"/>
                <a:cs typeface="Times New Roman" panose="02020603050405020304" pitchFamily="18" charset="0"/>
              </a:rPr>
              <a:t>While this style may produce quick results, it can cause stress, low morale, and a high employee turnover because the human element is ignored. It is useful in crisis situations or when employees lack discipline.</a:t>
            </a:r>
          </a:p>
          <a:p>
            <a:pPr marL="0" indent="0">
              <a:buNone/>
            </a:pPr>
            <a:r>
              <a:rPr lang="en-US" b="1" dirty="0">
                <a:latin typeface="Times New Roman" panose="02020603050405020304" pitchFamily="18" charset="0"/>
                <a:cs typeface="Times New Roman" panose="02020603050405020304" pitchFamily="18" charset="0"/>
              </a:rPr>
              <a:t>b) 1,9 Country Club Management: </a:t>
            </a:r>
            <a:r>
              <a:rPr lang="en-US" dirty="0">
                <a:latin typeface="Times New Roman" panose="02020603050405020304" pitchFamily="18" charset="0"/>
                <a:cs typeface="Times New Roman" panose="02020603050405020304" pitchFamily="18" charset="0"/>
              </a:rPr>
              <a:t>This style indicates high concern for people and low concern for production. </a:t>
            </a:r>
          </a:p>
          <a:p>
            <a:r>
              <a:rPr lang="en-US" dirty="0">
                <a:latin typeface="Times New Roman" panose="02020603050405020304" pitchFamily="18" charset="0"/>
                <a:cs typeface="Times New Roman" panose="02020603050405020304" pitchFamily="18" charset="0"/>
              </a:rPr>
              <a:t>Leaders </a:t>
            </a:r>
            <a:r>
              <a:rPr lang="en-US" dirty="0" err="1">
                <a:latin typeface="Times New Roman" panose="02020603050405020304" pitchFamily="18" charset="0"/>
                <a:cs typeface="Times New Roman" panose="02020603050405020304" pitchFamily="18" charset="0"/>
              </a:rPr>
              <a:t>emphasise</a:t>
            </a:r>
            <a:r>
              <a:rPr lang="en-US" dirty="0">
                <a:latin typeface="Times New Roman" panose="02020603050405020304" pitchFamily="18" charset="0"/>
                <a:cs typeface="Times New Roman" panose="02020603050405020304" pitchFamily="18" charset="0"/>
              </a:rPr>
              <a:t> employee comfort, friendly relationships, and a positive work environment. </a:t>
            </a:r>
          </a:p>
          <a:p>
            <a:r>
              <a:rPr lang="en-US" dirty="0">
                <a:latin typeface="Times New Roman" panose="02020603050405020304" pitchFamily="18" charset="0"/>
                <a:cs typeface="Times New Roman" panose="02020603050405020304" pitchFamily="18" charset="0"/>
              </a:rPr>
              <a:t>They avoid pressure and conflict and prefer harmony at all costs. Although employees may feel happy and motivated, performance and productivity may suffer because work goals are not strongly enforced.</a:t>
            </a:r>
          </a:p>
          <a:p>
            <a:pPr marL="0" indent="0">
              <a:buNone/>
            </a:pPr>
            <a:endParaRPr lang="en-IN" dirty="0"/>
          </a:p>
        </p:txBody>
      </p:sp>
    </p:spTree>
    <p:extLst>
      <p:ext uri="{BB962C8B-B14F-4D97-AF65-F5344CB8AC3E}">
        <p14:creationId xmlns:p14="http://schemas.microsoft.com/office/powerpoint/2010/main" val="8378073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1B9EA2-A51D-0ED2-260A-B8B82421153D}"/>
              </a:ext>
            </a:extLst>
          </p:cNvPr>
          <p:cNvSpPr>
            <a:spLocks noGrp="1"/>
          </p:cNvSpPr>
          <p:nvPr>
            <p:ph idx="1"/>
          </p:nvPr>
        </p:nvSpPr>
        <p:spPr>
          <a:xfrm>
            <a:off x="345687" y="1349299"/>
            <a:ext cx="11586117" cy="5352584"/>
          </a:xfrm>
        </p:spPr>
        <p:txBody>
          <a:bodyPr>
            <a:normAutofit fontScale="70000" lnSpcReduction="20000"/>
          </a:bodyPr>
          <a:lstStyle/>
          <a:p>
            <a:pPr marL="0" indent="0">
              <a:buNone/>
            </a:pPr>
            <a:r>
              <a:rPr lang="en-US" sz="3400" b="1" dirty="0">
                <a:latin typeface="Times New Roman" panose="02020603050405020304" pitchFamily="18" charset="0"/>
                <a:cs typeface="Times New Roman" panose="02020603050405020304" pitchFamily="18" charset="0"/>
              </a:rPr>
              <a:t>c) 1,1 Impoverished Management: </a:t>
            </a:r>
            <a:r>
              <a:rPr lang="en-US" sz="3400" dirty="0">
                <a:latin typeface="Times New Roman" panose="02020603050405020304" pitchFamily="18" charset="0"/>
                <a:cs typeface="Times New Roman" panose="02020603050405020304" pitchFamily="18" charset="0"/>
              </a:rPr>
              <a:t>This style reflects low concern for both production and people. Leaders put minimum effort into managing tasks or supporting employees. </a:t>
            </a:r>
          </a:p>
          <a:p>
            <a:pPr marL="0" indent="0">
              <a:buNone/>
            </a:pPr>
            <a:r>
              <a:rPr lang="en-US" sz="3400" dirty="0">
                <a:latin typeface="Times New Roman" panose="02020603050405020304" pitchFamily="18" charset="0"/>
                <a:cs typeface="Times New Roman" panose="02020603050405020304" pitchFamily="18" charset="0"/>
              </a:rPr>
              <a:t>They avoid responsibility, have low involvement, and maintain only enough effort to avoid being noticed. This may lead to poor performance, confusion, dissatisfaction, and lack of direction. </a:t>
            </a:r>
          </a:p>
          <a:p>
            <a:pPr marL="0" indent="0">
              <a:buNone/>
            </a:pPr>
            <a:r>
              <a:rPr lang="en-US" sz="3400" dirty="0">
                <a:latin typeface="Times New Roman" panose="02020603050405020304" pitchFamily="18" charset="0"/>
                <a:cs typeface="Times New Roman" panose="02020603050405020304" pitchFamily="18" charset="0"/>
              </a:rPr>
              <a:t>Such leaders are ineffective and may cause organisational decline.</a:t>
            </a:r>
          </a:p>
          <a:p>
            <a:pPr marL="0" indent="0">
              <a:buNone/>
            </a:pPr>
            <a:r>
              <a:rPr lang="en-US" sz="3400" b="1" dirty="0">
                <a:latin typeface="Times New Roman" panose="02020603050405020304" pitchFamily="18" charset="0"/>
                <a:cs typeface="Times New Roman" panose="02020603050405020304" pitchFamily="18" charset="0"/>
              </a:rPr>
              <a:t>d) 5,5 Middle-of-the-Road Management: </a:t>
            </a:r>
            <a:r>
              <a:rPr lang="en-US" sz="3400" dirty="0">
                <a:latin typeface="Times New Roman" panose="02020603050405020304" pitchFamily="18" charset="0"/>
                <a:cs typeface="Times New Roman" panose="02020603050405020304" pitchFamily="18" charset="0"/>
              </a:rPr>
              <a:t>This style represents a moderate level of concern for both people and production. </a:t>
            </a:r>
          </a:p>
          <a:p>
            <a:pPr marL="0" indent="0">
              <a:buNone/>
            </a:pPr>
            <a:r>
              <a:rPr lang="en-US" sz="3400" dirty="0">
                <a:latin typeface="Times New Roman" panose="02020603050405020304" pitchFamily="18" charset="0"/>
                <a:cs typeface="Times New Roman" panose="02020603050405020304" pitchFamily="18" charset="0"/>
              </a:rPr>
              <a:t>Leaders try to achieve a balance between efficiency and employee satisfaction. They aim for acceptable performance without demanding too much from employees.</a:t>
            </a:r>
          </a:p>
          <a:p>
            <a:pPr marL="0" indent="0">
              <a:buNone/>
            </a:pPr>
            <a:r>
              <a:rPr lang="en-US" sz="3400" b="1" dirty="0">
                <a:latin typeface="Times New Roman" panose="02020603050405020304" pitchFamily="18" charset="0"/>
                <a:cs typeface="Times New Roman" panose="02020603050405020304" pitchFamily="18" charset="0"/>
              </a:rPr>
              <a:t>e) 9,9 Team Management: </a:t>
            </a:r>
            <a:r>
              <a:rPr lang="en-US" sz="3400" dirty="0">
                <a:latin typeface="Times New Roman" panose="02020603050405020304" pitchFamily="18" charset="0"/>
                <a:cs typeface="Times New Roman" panose="02020603050405020304" pitchFamily="18" charset="0"/>
              </a:rPr>
              <a:t>This style indicates high concern for both production and people. Leaders </a:t>
            </a:r>
            <a:r>
              <a:rPr lang="en-US" sz="3400" dirty="0" err="1">
                <a:latin typeface="Times New Roman" panose="02020603050405020304" pitchFamily="18" charset="0"/>
                <a:cs typeface="Times New Roman" panose="02020603050405020304" pitchFamily="18" charset="0"/>
              </a:rPr>
              <a:t>emphasise</a:t>
            </a:r>
            <a:r>
              <a:rPr lang="en-US" sz="3400" dirty="0">
                <a:latin typeface="Times New Roman" panose="02020603050405020304" pitchFamily="18" charset="0"/>
                <a:cs typeface="Times New Roman" panose="02020603050405020304" pitchFamily="18" charset="0"/>
              </a:rPr>
              <a:t> both results and human relations. </a:t>
            </a:r>
          </a:p>
          <a:p>
            <a:pPr marL="0" indent="0">
              <a:buNone/>
            </a:pPr>
            <a:r>
              <a:rPr lang="en-US" sz="3400" dirty="0">
                <a:latin typeface="Times New Roman" panose="02020603050405020304" pitchFamily="18" charset="0"/>
                <a:cs typeface="Times New Roman" panose="02020603050405020304" pitchFamily="18" charset="0"/>
              </a:rPr>
              <a:t>They build trust, encourage participation, empower employees, and promote teamwork. This results in high motivation, strong commitment, creativity, and excellent performance. </a:t>
            </a:r>
          </a:p>
          <a:p>
            <a:pPr marL="0" indent="0">
              <a:buNone/>
            </a:pPr>
            <a:r>
              <a:rPr lang="en-US" sz="3400" dirty="0">
                <a:latin typeface="Times New Roman" panose="02020603050405020304" pitchFamily="18" charset="0"/>
                <a:cs typeface="Times New Roman" panose="02020603050405020304" pitchFamily="18" charset="0"/>
              </a:rPr>
              <a:t>The team management style is considered the most effective and desirable because it focuses on both organisational goals and human needs.</a:t>
            </a:r>
          </a:p>
          <a:p>
            <a:endParaRPr lang="en-IN" dirty="0"/>
          </a:p>
        </p:txBody>
      </p:sp>
    </p:spTree>
    <p:extLst>
      <p:ext uri="{BB962C8B-B14F-4D97-AF65-F5344CB8AC3E}">
        <p14:creationId xmlns:p14="http://schemas.microsoft.com/office/powerpoint/2010/main" val="31650380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655754-43C9-325F-DA72-9512DE7FC07D}"/>
              </a:ext>
            </a:extLst>
          </p:cNvPr>
          <p:cNvSpPr>
            <a:spLocks noGrp="1"/>
          </p:cNvSpPr>
          <p:nvPr>
            <p:ph idx="1"/>
          </p:nvPr>
        </p:nvSpPr>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2.2 Likert’s Four Systems</a:t>
            </a:r>
          </a:p>
          <a:p>
            <a:r>
              <a:rPr lang="en-US" dirty="0" err="1">
                <a:latin typeface="Times New Roman" panose="02020603050405020304" pitchFamily="18" charset="0"/>
                <a:cs typeface="Times New Roman" panose="02020603050405020304" pitchFamily="18" charset="0"/>
              </a:rPr>
              <a:t>Rensis</a:t>
            </a:r>
            <a:r>
              <a:rPr lang="en-US" dirty="0">
                <a:latin typeface="Times New Roman" panose="02020603050405020304" pitchFamily="18" charset="0"/>
                <a:cs typeface="Times New Roman" panose="02020603050405020304" pitchFamily="18" charset="0"/>
              </a:rPr>
              <a:t> Likert proposed four leadership systems based on participation and trust:</a:t>
            </a:r>
          </a:p>
          <a:p>
            <a:r>
              <a:rPr lang="en-US" b="1" dirty="0">
                <a:latin typeface="Times New Roman" panose="02020603050405020304" pitchFamily="18" charset="0"/>
                <a:cs typeface="Times New Roman" panose="02020603050405020304" pitchFamily="18" charset="0"/>
              </a:rPr>
              <a:t>Exploitative Authoritative</a:t>
            </a:r>
            <a:r>
              <a:rPr lang="en-US" dirty="0">
                <a:latin typeface="Times New Roman" panose="02020603050405020304" pitchFamily="18" charset="0"/>
                <a:cs typeface="Times New Roman" panose="02020603050405020304" pitchFamily="18" charset="0"/>
              </a:rPr>
              <a:t> – Autocratic, strict, punish-based motivation, downward communication.</a:t>
            </a:r>
          </a:p>
          <a:p>
            <a:r>
              <a:rPr lang="en-US" b="1" dirty="0">
                <a:latin typeface="Times New Roman" panose="02020603050405020304" pitchFamily="18" charset="0"/>
                <a:cs typeface="Times New Roman" panose="02020603050405020304" pitchFamily="18" charset="0"/>
              </a:rPr>
              <a:t>Benevolent Authoritative</a:t>
            </a:r>
            <a:r>
              <a:rPr lang="en-US" dirty="0">
                <a:latin typeface="Times New Roman" panose="02020603050405020304" pitchFamily="18" charset="0"/>
                <a:cs typeface="Times New Roman" panose="02020603050405020304" pitchFamily="18" charset="0"/>
              </a:rPr>
              <a:t> – Kind but still authoritative; rewards employees; limited communication.</a:t>
            </a:r>
          </a:p>
          <a:p>
            <a:r>
              <a:rPr lang="en-US" b="1" dirty="0">
                <a:latin typeface="Times New Roman" panose="02020603050405020304" pitchFamily="18" charset="0"/>
                <a:cs typeface="Times New Roman" panose="02020603050405020304" pitchFamily="18" charset="0"/>
              </a:rPr>
              <a:t>Consultative</a:t>
            </a:r>
            <a:r>
              <a:rPr lang="en-US" dirty="0">
                <a:latin typeface="Times New Roman" panose="02020603050405020304" pitchFamily="18" charset="0"/>
                <a:cs typeface="Times New Roman" panose="02020603050405020304" pitchFamily="18" charset="0"/>
              </a:rPr>
              <a:t> – Leaders consult employees, encourage suggestions, use both rewards and punishment.</a:t>
            </a:r>
          </a:p>
          <a:p>
            <a:r>
              <a:rPr lang="en-US" b="1" dirty="0">
                <a:latin typeface="Times New Roman" panose="02020603050405020304" pitchFamily="18" charset="0"/>
                <a:cs typeface="Times New Roman" panose="02020603050405020304" pitchFamily="18" charset="0"/>
              </a:rPr>
              <a:t>Participative</a:t>
            </a:r>
            <a:r>
              <a:rPr lang="en-US" dirty="0">
                <a:latin typeface="Times New Roman" panose="02020603050405020304" pitchFamily="18" charset="0"/>
                <a:cs typeface="Times New Roman" panose="02020603050405020304" pitchFamily="18" charset="0"/>
              </a:rPr>
              <a:t> – Democratic style, high trust, two-way communication, group decision-making.</a:t>
            </a:r>
          </a:p>
          <a:p>
            <a:r>
              <a:rPr lang="en-US" dirty="0">
                <a:latin typeface="Times New Roman" panose="02020603050405020304" pitchFamily="18" charset="0"/>
                <a:cs typeface="Times New Roman" panose="02020603050405020304" pitchFamily="18" charset="0"/>
              </a:rPr>
              <a:t>System 4 (Participative) is the most effective and promotes employee involvement and growth.</a:t>
            </a:r>
          </a:p>
          <a:p>
            <a:pPr marL="0" indent="0">
              <a:buNone/>
            </a:pPr>
            <a:endParaRPr lang="en-IN" dirty="0"/>
          </a:p>
        </p:txBody>
      </p:sp>
    </p:spTree>
    <p:extLst>
      <p:ext uri="{BB962C8B-B14F-4D97-AF65-F5344CB8AC3E}">
        <p14:creationId xmlns:p14="http://schemas.microsoft.com/office/powerpoint/2010/main" val="10481259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747D65-1653-143D-AA14-200E4FAF3B47}"/>
              </a:ext>
            </a:extLst>
          </p:cNvPr>
          <p:cNvSpPr>
            <a:spLocks noGrp="1"/>
          </p:cNvSpPr>
          <p:nvPr>
            <p:ph idx="1"/>
          </p:nvPr>
        </p:nvSpPr>
        <p:spPr>
          <a:xfrm>
            <a:off x="501805" y="1471960"/>
            <a:ext cx="11385395" cy="5185317"/>
          </a:xfrm>
        </p:spPr>
        <p:txBody>
          <a:bodyPr>
            <a:normAutofit lnSpcReduction="10000"/>
          </a:bodyPr>
          <a:lstStyle/>
          <a:p>
            <a:pPr marL="0" indent="0">
              <a:buNone/>
            </a:pPr>
            <a:r>
              <a:rPr lang="en-IN" sz="2400" b="1" dirty="0">
                <a:latin typeface="Times New Roman" panose="02020603050405020304" pitchFamily="18" charset="0"/>
                <a:cs typeface="Times New Roman" panose="02020603050405020304" pitchFamily="18" charset="0"/>
              </a:rPr>
              <a:t>2.3 Ohio State Studies</a:t>
            </a:r>
          </a:p>
          <a:p>
            <a:r>
              <a:rPr lang="en-US" sz="2400" dirty="0">
                <a:latin typeface="Times New Roman" panose="02020603050405020304" pitchFamily="18" charset="0"/>
                <a:cs typeface="Times New Roman" panose="02020603050405020304" pitchFamily="18" charset="0"/>
              </a:rPr>
              <a:t>The Ohio State Leadership Studies, conducted in the 1940s, were one of the most influential research efforts to understand leadership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The main aim was to identify specific </a:t>
            </a:r>
            <a:r>
              <a:rPr lang="en-US" sz="2400" dirty="0" err="1">
                <a:latin typeface="Times New Roman" panose="02020603050405020304" pitchFamily="18" charset="0"/>
                <a:cs typeface="Times New Roman" panose="02020603050405020304" pitchFamily="18" charset="0"/>
              </a:rPr>
              <a:t>behaviours</a:t>
            </a:r>
            <a:r>
              <a:rPr lang="en-US" sz="2400" dirty="0">
                <a:latin typeface="Times New Roman" panose="02020603050405020304" pitchFamily="18" charset="0"/>
                <a:cs typeface="Times New Roman" panose="02020603050405020304" pitchFamily="18" charset="0"/>
              </a:rPr>
              <a:t> that could distinguish effective leaders from ineffective ones. </a:t>
            </a:r>
          </a:p>
          <a:p>
            <a:r>
              <a:rPr lang="en-US" sz="2400" dirty="0">
                <a:latin typeface="Times New Roman" panose="02020603050405020304" pitchFamily="18" charset="0"/>
                <a:cs typeface="Times New Roman" panose="02020603050405020304" pitchFamily="18" charset="0"/>
              </a:rPr>
              <a:t>Instead of assuming that leaders were either task-oriented or people-oriented, the researchers believed that leadership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could be measured independently on different dimensions, means a leader could have varying levels of both </a:t>
            </a:r>
            <a:r>
              <a:rPr lang="en-US" sz="2400" dirty="0" err="1">
                <a:latin typeface="Times New Roman" panose="02020603050405020304" pitchFamily="18" charset="0"/>
                <a:cs typeface="Times New Roman" panose="02020603050405020304" pitchFamily="18" charset="0"/>
              </a:rPr>
              <a:t>behaviours</a:t>
            </a:r>
            <a:r>
              <a:rPr lang="en-US" sz="2400" dirty="0">
                <a:latin typeface="Times New Roman" panose="02020603050405020304" pitchFamily="18" charset="0"/>
                <a:cs typeface="Times New Roman" panose="02020603050405020304" pitchFamily="18" charset="0"/>
              </a:rPr>
              <a:t> at the same time.</a:t>
            </a:r>
          </a:p>
          <a:p>
            <a:r>
              <a:rPr lang="en-US" sz="2400" dirty="0">
                <a:latin typeface="Times New Roman" panose="02020603050405020304" pitchFamily="18" charset="0"/>
                <a:cs typeface="Times New Roman" panose="02020603050405020304" pitchFamily="18" charset="0"/>
              </a:rPr>
              <a:t>The researchers identified two key dimensions of leadership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Consideration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Initiating Structure</a:t>
            </a:r>
          </a:p>
          <a:p>
            <a:r>
              <a:rPr lang="en-US" sz="2400" dirty="0">
                <a:latin typeface="Times New Roman" panose="02020603050405020304" pitchFamily="18" charset="0"/>
                <a:cs typeface="Times New Roman" panose="02020603050405020304" pitchFamily="18" charset="0"/>
              </a:rPr>
              <a:t>These dimensions were developed through extensive surveys of employees and leaders from different </a:t>
            </a:r>
            <a:r>
              <a:rPr lang="en-US" sz="2400" dirty="0" err="1">
                <a:latin typeface="Times New Roman" panose="02020603050405020304" pitchFamily="18" charset="0"/>
                <a:cs typeface="Times New Roman" panose="02020603050405020304" pitchFamily="18" charset="0"/>
              </a:rPr>
              <a:t>organisations</a:t>
            </a:r>
            <a:r>
              <a:rPr lang="en-US" sz="2400" dirty="0">
                <a:latin typeface="Times New Roman" panose="02020603050405020304" pitchFamily="18" charset="0"/>
                <a:cs typeface="Times New Roman" panose="02020603050405020304" pitchFamily="18" charset="0"/>
              </a:rPr>
              <a:t>.</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3457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31FEA06-3C98-781E-998C-C6BAA2CA365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2820" y="1527717"/>
            <a:ext cx="9980341" cy="5118410"/>
          </a:xfrm>
        </p:spPr>
      </p:pic>
    </p:spTree>
    <p:extLst>
      <p:ext uri="{BB962C8B-B14F-4D97-AF65-F5344CB8AC3E}">
        <p14:creationId xmlns:p14="http://schemas.microsoft.com/office/powerpoint/2010/main" val="8545072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141525-A33A-D92C-6DDB-942949B98CE8}"/>
              </a:ext>
            </a:extLst>
          </p:cNvPr>
          <p:cNvSpPr>
            <a:spLocks noGrp="1"/>
          </p:cNvSpPr>
          <p:nvPr>
            <p:ph idx="1"/>
          </p:nvPr>
        </p:nvSpPr>
        <p:spPr>
          <a:xfrm>
            <a:off x="659781" y="1346123"/>
            <a:ext cx="10515600" cy="4351338"/>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1. High Consideration and High Structure (Top Right</a:t>
            </a:r>
            <a:r>
              <a:rPr lang="en-US" sz="2000" dirty="0">
                <a:latin typeface="Times New Roman" panose="02020603050405020304" pitchFamily="18" charset="0"/>
                <a:cs typeface="Times New Roman" panose="02020603050405020304" pitchFamily="18" charset="0"/>
              </a:rPr>
              <a:t>): Leaders in this quadrant are both task-focused and people-focused. They:</a:t>
            </a:r>
          </a:p>
          <a:p>
            <a:r>
              <a:rPr lang="en-US" sz="2000" dirty="0">
                <a:latin typeface="Times New Roman" panose="02020603050405020304" pitchFamily="18" charset="0"/>
                <a:cs typeface="Times New Roman" panose="02020603050405020304" pitchFamily="18" charset="0"/>
              </a:rPr>
              <a:t>Set clear goals</a:t>
            </a:r>
          </a:p>
          <a:p>
            <a:r>
              <a:rPr lang="en-US" sz="2000" dirty="0">
                <a:latin typeface="Times New Roman" panose="02020603050405020304" pitchFamily="18" charset="0"/>
                <a:cs typeface="Times New Roman" panose="02020603050405020304" pitchFamily="18" charset="0"/>
              </a:rPr>
              <a:t>Monitor performance</a:t>
            </a:r>
          </a:p>
          <a:p>
            <a:r>
              <a:rPr lang="en-US" sz="2000" dirty="0">
                <a:latin typeface="Times New Roman" panose="02020603050405020304" pitchFamily="18" charset="0"/>
                <a:cs typeface="Times New Roman" panose="02020603050405020304" pitchFamily="18" charset="0"/>
              </a:rPr>
              <a:t>Care for employee needs</a:t>
            </a:r>
          </a:p>
          <a:p>
            <a:r>
              <a:rPr lang="en-US" sz="2000" dirty="0">
                <a:latin typeface="Times New Roman" panose="02020603050405020304" pitchFamily="18" charset="0"/>
                <a:cs typeface="Times New Roman" panose="02020603050405020304" pitchFamily="18" charset="0"/>
              </a:rPr>
              <a:t>Build trust and teamwork</a:t>
            </a:r>
          </a:p>
          <a:p>
            <a:pPr marL="0" indent="0">
              <a:buNone/>
            </a:pPr>
            <a:r>
              <a:rPr lang="en-US" sz="2000" dirty="0">
                <a:latin typeface="Times New Roman" panose="02020603050405020304" pitchFamily="18" charset="0"/>
                <a:cs typeface="Times New Roman" panose="02020603050405020304" pitchFamily="18" charset="0"/>
              </a:rPr>
              <a:t>This combination is considered the most effective style, because it results in both high productivity and high employee satisfaction.</a:t>
            </a:r>
          </a:p>
          <a:p>
            <a:pPr marL="0" indent="0">
              <a:buNone/>
            </a:pPr>
            <a:r>
              <a:rPr lang="en-US" sz="2000" b="1" dirty="0">
                <a:latin typeface="Times New Roman" panose="02020603050405020304" pitchFamily="18" charset="0"/>
                <a:cs typeface="Times New Roman" panose="02020603050405020304" pitchFamily="18" charset="0"/>
              </a:rPr>
              <a:t>2. High Consideration and Low Structure (Top Left): </a:t>
            </a:r>
            <a:r>
              <a:rPr lang="en-US" sz="2000" dirty="0">
                <a:latin typeface="Times New Roman" panose="02020603050405020304" pitchFamily="18" charset="0"/>
                <a:cs typeface="Times New Roman" panose="02020603050405020304" pitchFamily="18" charset="0"/>
              </a:rPr>
              <a:t>Leaders here are very supportive and friendly, but provide little direction or control. They:</a:t>
            </a:r>
          </a:p>
          <a:p>
            <a:r>
              <a:rPr lang="en-US" sz="2000" dirty="0">
                <a:latin typeface="Times New Roman" panose="02020603050405020304" pitchFamily="18" charset="0"/>
                <a:cs typeface="Times New Roman" panose="02020603050405020304" pitchFamily="18" charset="0"/>
              </a:rPr>
              <a:t>Focus on relationships</a:t>
            </a:r>
          </a:p>
          <a:p>
            <a:r>
              <a:rPr lang="en-US" sz="2000" dirty="0">
                <a:latin typeface="Times New Roman" panose="02020603050405020304" pitchFamily="18" charset="0"/>
                <a:cs typeface="Times New Roman" panose="02020603050405020304" pitchFamily="18" charset="0"/>
              </a:rPr>
              <a:t>Encourage participation</a:t>
            </a:r>
          </a:p>
          <a:p>
            <a:r>
              <a:rPr lang="en-US" sz="2000" dirty="0">
                <a:latin typeface="Times New Roman" panose="02020603050405020304" pitchFamily="18" charset="0"/>
                <a:cs typeface="Times New Roman" panose="02020603050405020304" pitchFamily="18" charset="0"/>
              </a:rPr>
              <a:t>Offer emotional support</a:t>
            </a:r>
          </a:p>
          <a:p>
            <a:pPr marL="0" indent="0">
              <a:buNone/>
            </a:pPr>
            <a:r>
              <a:rPr lang="en-US" sz="2000" dirty="0">
                <a:latin typeface="Times New Roman" panose="02020603050405020304" pitchFamily="18" charset="0"/>
                <a:cs typeface="Times New Roman" panose="02020603050405020304" pitchFamily="18" charset="0"/>
              </a:rPr>
              <a:t>However, because structure is low, work may lack discipline, clarity, and efficiency. Suitable when employees are skilled, motivated, and self-disciplined.</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r>
              <a:rPr lang="en-US" sz="2000" b="1" dirty="0">
                <a:latin typeface="Times New Roman" panose="02020603050405020304" pitchFamily="18" charset="0"/>
                <a:cs typeface="Times New Roman" panose="02020603050405020304" pitchFamily="18" charset="0"/>
              </a:rPr>
              <a:t> </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89466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49CEA5-A7D3-BFE8-C211-8BF9ABD243BD}"/>
              </a:ext>
            </a:extLst>
          </p:cNvPr>
          <p:cNvSpPr>
            <a:spLocks noGrp="1"/>
          </p:cNvSpPr>
          <p:nvPr>
            <p:ph idx="1"/>
          </p:nvPr>
        </p:nvSpPr>
        <p:spPr>
          <a:xfrm>
            <a:off x="546410" y="1594624"/>
            <a:ext cx="11296186" cy="5051502"/>
          </a:xfrm>
        </p:spPr>
        <p:txBody>
          <a:bodyPr>
            <a:normAutofit fontScale="92500" lnSpcReduction="10000"/>
          </a:bodyPr>
          <a:lstStyle/>
          <a:p>
            <a:pPr marL="0" indent="0">
              <a:buNone/>
            </a:pPr>
            <a:r>
              <a:rPr lang="en-US" sz="2200" b="1" dirty="0">
                <a:latin typeface="Times New Roman" panose="02020603050405020304" pitchFamily="18" charset="0"/>
                <a:cs typeface="Times New Roman" panose="02020603050405020304" pitchFamily="18" charset="0"/>
              </a:rPr>
              <a:t>3. Low Consideration and Low Structure (Bottom Left): </a:t>
            </a:r>
            <a:r>
              <a:rPr lang="en-US" sz="2200" dirty="0">
                <a:latin typeface="Times New Roman" panose="02020603050405020304" pitchFamily="18" charset="0"/>
                <a:cs typeface="Times New Roman" panose="02020603050405020304" pitchFamily="18" charset="0"/>
              </a:rPr>
              <a:t>Leaders with this style are neither task-oriented nor people-oriented. They:</a:t>
            </a:r>
          </a:p>
          <a:p>
            <a:r>
              <a:rPr lang="en-US" sz="2200" dirty="0">
                <a:latin typeface="Times New Roman" panose="02020603050405020304" pitchFamily="18" charset="0"/>
                <a:cs typeface="Times New Roman" panose="02020603050405020304" pitchFamily="18" charset="0"/>
              </a:rPr>
              <a:t>Provide very little direction</a:t>
            </a:r>
          </a:p>
          <a:p>
            <a:r>
              <a:rPr lang="en-US" sz="2200" dirty="0">
                <a:latin typeface="Times New Roman" panose="02020603050405020304" pitchFamily="18" charset="0"/>
                <a:cs typeface="Times New Roman" panose="02020603050405020304" pitchFamily="18" charset="0"/>
              </a:rPr>
              <a:t>Avoid interaction with employees</a:t>
            </a:r>
          </a:p>
          <a:p>
            <a:r>
              <a:rPr lang="en-US" sz="2200" dirty="0">
                <a:latin typeface="Times New Roman" panose="02020603050405020304" pitchFamily="18" charset="0"/>
                <a:cs typeface="Times New Roman" panose="02020603050405020304" pitchFamily="18" charset="0"/>
              </a:rPr>
              <a:t>Put minimum effort into leadership</a:t>
            </a:r>
          </a:p>
          <a:p>
            <a:pPr marL="0" indent="0">
              <a:buNone/>
            </a:pPr>
            <a:r>
              <a:rPr lang="en-US" sz="2200" dirty="0">
                <a:latin typeface="Times New Roman" panose="02020603050405020304" pitchFamily="18" charset="0"/>
                <a:cs typeface="Times New Roman" panose="02020603050405020304" pitchFamily="18" charset="0"/>
              </a:rPr>
              <a:t>This generally results in poor performance, low morale, and confusion. It is considered the least effective style.</a:t>
            </a:r>
          </a:p>
          <a:p>
            <a:pPr marL="0" indent="0">
              <a:buNone/>
            </a:pPr>
            <a:r>
              <a:rPr lang="en-US" sz="2200" b="1" dirty="0">
                <a:latin typeface="Times New Roman" panose="02020603050405020304" pitchFamily="18" charset="0"/>
                <a:cs typeface="Times New Roman" panose="02020603050405020304" pitchFamily="18" charset="0"/>
              </a:rPr>
              <a:t>4. High Structure and Low Consideration (Bottom Right): </a:t>
            </a:r>
            <a:r>
              <a:rPr lang="en-US" sz="2200" dirty="0">
                <a:latin typeface="Times New Roman" panose="02020603050405020304" pitchFamily="18" charset="0"/>
                <a:cs typeface="Times New Roman" panose="02020603050405020304" pitchFamily="18" charset="0"/>
              </a:rPr>
              <a:t>Leaders here are very task-focused but show little concern for people. They:</a:t>
            </a:r>
          </a:p>
          <a:p>
            <a:r>
              <a:rPr lang="en-US" sz="2200" dirty="0">
                <a:latin typeface="Times New Roman" panose="02020603050405020304" pitchFamily="18" charset="0"/>
                <a:cs typeface="Times New Roman" panose="02020603050405020304" pitchFamily="18" charset="0"/>
              </a:rPr>
              <a:t>Control work strictly</a:t>
            </a:r>
          </a:p>
          <a:p>
            <a:r>
              <a:rPr lang="en-US" sz="2200" dirty="0">
                <a:latin typeface="Times New Roman" panose="02020603050405020304" pitchFamily="18" charset="0"/>
                <a:cs typeface="Times New Roman" panose="02020603050405020304" pitchFamily="18" charset="0"/>
              </a:rPr>
              <a:t>Use rules, targets, and supervision</a:t>
            </a:r>
          </a:p>
          <a:p>
            <a:r>
              <a:rPr lang="en-US" sz="2200" dirty="0">
                <a:latin typeface="Times New Roman" panose="02020603050405020304" pitchFamily="18" charset="0"/>
                <a:cs typeface="Times New Roman" panose="02020603050405020304" pitchFamily="18" charset="0"/>
              </a:rPr>
              <a:t>Ignore employee feelings</a:t>
            </a:r>
          </a:p>
          <a:p>
            <a:pPr marL="0" indent="0">
              <a:buNone/>
            </a:pPr>
            <a:r>
              <a:rPr lang="en-US" sz="2200" dirty="0">
                <a:latin typeface="Times New Roman" panose="02020603050405020304" pitchFamily="18" charset="0"/>
                <a:cs typeface="Times New Roman" panose="02020603050405020304" pitchFamily="18" charset="0"/>
              </a:rPr>
              <a:t>This can lead to high short-term performance, but causes stress, dissatisfaction, and high turnover in the long run.</a:t>
            </a:r>
          </a:p>
          <a:p>
            <a:pPr marL="0" indent="0">
              <a:buNone/>
            </a:pPr>
            <a:endParaRPr lang="en-IN" dirty="0"/>
          </a:p>
        </p:txBody>
      </p:sp>
    </p:spTree>
    <p:extLst>
      <p:ext uri="{BB962C8B-B14F-4D97-AF65-F5344CB8AC3E}">
        <p14:creationId xmlns:p14="http://schemas.microsoft.com/office/powerpoint/2010/main" val="3874248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a:extLst>
              <a:ext uri="{FF2B5EF4-FFF2-40B4-BE49-F238E27FC236}">
                <a16:creationId xmlns:a16="http://schemas.microsoft.com/office/drawing/2014/main" id="{06E51EEE-F49A-C1B3-57DA-382006275867}"/>
              </a:ext>
            </a:extLst>
          </p:cNvPr>
          <p:cNvSpPr>
            <a:spLocks noChangeArrowheads="1"/>
          </p:cNvSpPr>
          <p:nvPr/>
        </p:nvSpPr>
        <p:spPr bwMode="auto">
          <a:xfrm>
            <a:off x="1032460" y="1955105"/>
            <a:ext cx="10697423"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FEATURES/ CHARACTERISTICS OF PLANNING</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Focus on Goal</a:t>
            </a:r>
            <a:r>
              <a:rPr lang="en-US" altLang="en-US" sz="2000" b="1"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Planning starts with deciding the goal and all activities are done to achieve that goal.</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Primary Function</a:t>
            </a:r>
            <a:r>
              <a:rPr lang="en-US" altLang="en-US" sz="2000" b="1"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Planning is the first step of management. Other functions depend on it.</a:t>
            </a: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Pervasive Activity</a:t>
            </a:r>
            <a:r>
              <a:rPr lang="en-US" altLang="en-US" sz="2000" b="1"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Planning is needed at all levels (top, middle, lower) and in all departments.</a:t>
            </a:r>
          </a:p>
          <a:p>
            <a:pPr marL="0" marR="0" lvl="0" indent="0" algn="l" defTabSz="914400" rtl="0" eaLnBrk="0" fontAlgn="base" latinLnBrk="0" hangingPunct="0">
              <a:lnSpc>
                <a:spcPct val="100000"/>
              </a:lnSpc>
              <a:spcBef>
                <a:spcPct val="0"/>
              </a:spcBef>
              <a:spcAft>
                <a:spcPct val="0"/>
              </a:spcAft>
              <a:buClrTx/>
              <a:buSzTx/>
              <a:buFontTx/>
              <a:buAutoNum type="arabicPeriod" startAt="4"/>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Future-Oriented</a:t>
            </a:r>
            <a:r>
              <a:rPr lang="en-US" altLang="en-US" sz="2000" b="1"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Planning means thinking about the future and preparing for coming problems and opportunities.</a:t>
            </a:r>
          </a:p>
          <a:p>
            <a:pPr marL="0" marR="0" lvl="0" indent="0" algn="l" defTabSz="914400" rtl="0" eaLnBrk="0" fontAlgn="base" latinLnBrk="0" hangingPunct="0">
              <a:lnSpc>
                <a:spcPct val="100000"/>
              </a:lnSpc>
              <a:spcBef>
                <a:spcPct val="0"/>
              </a:spcBef>
              <a:spcAft>
                <a:spcPct val="0"/>
              </a:spcAft>
              <a:buClrTx/>
              <a:buSzTx/>
              <a:buFontTx/>
              <a:buAutoNum type="arabicPeriod" startAt="5"/>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Continuous Activity</a:t>
            </a:r>
            <a:r>
              <a:rPr lang="en-US" altLang="en-US" sz="2000" b="1"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Planning is not one-time; it is done again and again as situations change.</a:t>
            </a:r>
          </a:p>
          <a:p>
            <a:pPr marL="0" marR="0" lvl="0" indent="0" algn="l" defTabSz="914400" rtl="0" eaLnBrk="0" fontAlgn="base" latinLnBrk="0" hangingPunct="0">
              <a:lnSpc>
                <a:spcPct val="100000"/>
              </a:lnSpc>
              <a:spcBef>
                <a:spcPct val="0"/>
              </a:spcBef>
              <a:spcAft>
                <a:spcPct val="0"/>
              </a:spcAft>
              <a:buClrTx/>
              <a:buSzTx/>
              <a:buFontTx/>
              <a:buAutoNum type="arabicPeriod" startAt="6"/>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Intellectual Work</a:t>
            </a:r>
            <a:r>
              <a:rPr lang="en-US" altLang="en-US" sz="2000" b="1"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Planning is brain work. It needs thinking, analysis, and good judgment.</a:t>
            </a:r>
          </a:p>
          <a:p>
            <a:pPr marL="0" marR="0" lvl="0" indent="0" algn="l" defTabSz="914400" rtl="0" eaLnBrk="0" fontAlgn="base" latinLnBrk="0" hangingPunct="0">
              <a:lnSpc>
                <a:spcPct val="100000"/>
              </a:lnSpc>
              <a:spcBef>
                <a:spcPct val="0"/>
              </a:spcBef>
              <a:spcAft>
                <a:spcPct val="0"/>
              </a:spcAft>
              <a:buClrTx/>
              <a:buSzTx/>
              <a:buFontTx/>
              <a:buAutoNum type="arabicPeriod" startAt="7"/>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Flexible</a:t>
            </a:r>
            <a:r>
              <a:rPr lang="en-US" altLang="en-US" sz="2000" b="1"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Good plans can be changed or adjusted when unexpected changes happen.</a:t>
            </a:r>
          </a:p>
          <a:p>
            <a:pPr marL="0" marR="0" lvl="0" indent="0" algn="l" defTabSz="914400" rtl="0" eaLnBrk="0" fontAlgn="base" latinLnBrk="0" hangingPunct="0">
              <a:lnSpc>
                <a:spcPct val="100000"/>
              </a:lnSpc>
              <a:spcBef>
                <a:spcPct val="0"/>
              </a:spcBef>
              <a:spcAft>
                <a:spcPct val="0"/>
              </a:spcAft>
              <a:buClrTx/>
              <a:buSzTx/>
              <a:buFontTx/>
              <a:buAutoNum type="arabicPeriod" startAt="8"/>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Efficiency and Economy</a:t>
            </a:r>
            <a:r>
              <a:rPr lang="en-US" altLang="en-US" sz="2000" b="1"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Planning helps to avoid wastage and use resources in the best and cheapest way.</a:t>
            </a:r>
          </a:p>
          <a:p>
            <a:pPr marL="0" marR="0" lvl="0" indent="0" algn="l" defTabSz="914400" rtl="0" eaLnBrk="0" fontAlgn="base" latinLnBrk="0" hangingPunct="0">
              <a:lnSpc>
                <a:spcPct val="100000"/>
              </a:lnSpc>
              <a:spcBef>
                <a:spcPct val="0"/>
              </a:spcBef>
              <a:spcAft>
                <a:spcPct val="0"/>
              </a:spcAft>
              <a:buClrTx/>
              <a:buSzTx/>
              <a:buFontTx/>
              <a:buAutoNum type="arabicPeriod" startAt="9"/>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Actionable</a:t>
            </a:r>
            <a:r>
              <a:rPr lang="en-US" altLang="en-US" sz="2000" b="1"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Planning gives clear steps – what to do, who will do, and when to do.</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368923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12033F-4516-E733-58EE-4F08379A2B98}"/>
              </a:ext>
            </a:extLst>
          </p:cNvPr>
          <p:cNvSpPr>
            <a:spLocks noGrp="1"/>
          </p:cNvSpPr>
          <p:nvPr>
            <p:ph idx="1"/>
          </p:nvPr>
        </p:nvSpPr>
        <p:spPr>
          <a:xfrm>
            <a:off x="838200" y="1427356"/>
            <a:ext cx="10515600" cy="4749607"/>
          </a:xfrm>
        </p:spPr>
        <p:txBody>
          <a:bodyPr>
            <a:normAutofit/>
          </a:bodyPr>
          <a:lstStyle/>
          <a:p>
            <a:pPr marL="0" indent="0">
              <a:buNone/>
            </a:pPr>
            <a:r>
              <a:rPr lang="en-IN" sz="2400" b="1" dirty="0">
                <a:solidFill>
                  <a:srgbClr val="FF0000"/>
                </a:solidFill>
                <a:latin typeface="Times New Roman" panose="02020603050405020304" pitchFamily="18" charset="0"/>
                <a:cs typeface="Times New Roman" panose="02020603050405020304" pitchFamily="18" charset="0"/>
              </a:rPr>
              <a:t>3. Situational / Contingency Theories: </a:t>
            </a:r>
            <a:r>
              <a:rPr lang="en-US" sz="2400" dirty="0">
                <a:latin typeface="Times New Roman" panose="02020603050405020304" pitchFamily="18" charset="0"/>
                <a:cs typeface="Times New Roman" panose="02020603050405020304" pitchFamily="18" charset="0"/>
              </a:rPr>
              <a:t>Behavioural and trait theories assume that the same style works everywhere. Situational theories argue the opposite—leadership effectiveness depends on the situation. Good leaders adjust their style according to circumstances and followers.</a:t>
            </a:r>
          </a:p>
          <a:p>
            <a:pPr marL="0" indent="0">
              <a:buNone/>
            </a:pPr>
            <a:r>
              <a:rPr lang="en-US" sz="2400" dirty="0">
                <a:latin typeface="Times New Roman" panose="02020603050405020304" pitchFamily="18" charset="0"/>
                <a:cs typeface="Times New Roman" panose="02020603050405020304" pitchFamily="18" charset="0"/>
              </a:rPr>
              <a:t>Popular contingency theories include:</a:t>
            </a:r>
          </a:p>
          <a:p>
            <a:r>
              <a:rPr lang="en-US" sz="2400" dirty="0">
                <a:latin typeface="Times New Roman" panose="02020603050405020304" pitchFamily="18" charset="0"/>
                <a:cs typeface="Times New Roman" panose="02020603050405020304" pitchFamily="18" charset="0"/>
              </a:rPr>
              <a:t>Fiedler’s Model</a:t>
            </a:r>
          </a:p>
          <a:p>
            <a:r>
              <a:rPr lang="en-US" sz="2400" dirty="0">
                <a:latin typeface="Times New Roman" panose="02020603050405020304" pitchFamily="18" charset="0"/>
                <a:cs typeface="Times New Roman" panose="02020603050405020304" pitchFamily="18" charset="0"/>
              </a:rPr>
              <a:t>Situational Leadership Theory (SLT)</a:t>
            </a:r>
          </a:p>
          <a:p>
            <a:r>
              <a:rPr lang="en-US" sz="2400" dirty="0">
                <a:latin typeface="Times New Roman" panose="02020603050405020304" pitchFamily="18" charset="0"/>
                <a:cs typeface="Times New Roman" panose="02020603050405020304" pitchFamily="18" charset="0"/>
              </a:rPr>
              <a:t>Path-Goal Theory</a:t>
            </a:r>
          </a:p>
          <a:p>
            <a:pPr marL="0" indent="0">
              <a:buNone/>
            </a:pPr>
            <a:endParaRPr lang="en-IN"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47830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FDA2A9-8B8C-50FD-C114-31FC9FF30081}"/>
              </a:ext>
            </a:extLst>
          </p:cNvPr>
          <p:cNvSpPr>
            <a:spLocks noGrp="1"/>
          </p:cNvSpPr>
          <p:nvPr>
            <p:ph idx="1"/>
          </p:nvPr>
        </p:nvSpPr>
        <p:spPr>
          <a:xfrm>
            <a:off x="777797" y="1572323"/>
            <a:ext cx="10636405" cy="5018048"/>
          </a:xfrm>
        </p:spPr>
        <p:txBody>
          <a:bodyPr>
            <a:normAutofit fontScale="77500" lnSpcReduction="20000"/>
          </a:bodyPr>
          <a:lstStyle/>
          <a:p>
            <a:pPr marL="0" indent="0">
              <a:buNone/>
            </a:pPr>
            <a:r>
              <a:rPr lang="en-US" b="1" dirty="0">
                <a:latin typeface="Times New Roman" panose="02020603050405020304" pitchFamily="18" charset="0"/>
                <a:cs typeface="Times New Roman" panose="02020603050405020304" pitchFamily="18" charset="0"/>
              </a:rPr>
              <a:t>3.1 Fiedler’s Model (Leadership Effectiveness): </a:t>
            </a:r>
            <a:r>
              <a:rPr lang="en-US" dirty="0">
                <a:latin typeface="Times New Roman" panose="02020603050405020304" pitchFamily="18" charset="0"/>
                <a:cs typeface="Times New Roman" panose="02020603050405020304" pitchFamily="18" charset="0"/>
              </a:rPr>
              <a:t>Fiedler believed that the effectiveness of a leader depends on matching leadership style with situational </a:t>
            </a:r>
            <a:r>
              <a:rPr lang="en-US" dirty="0" err="1">
                <a:latin typeface="Times New Roman" panose="02020603050405020304" pitchFamily="18" charset="0"/>
                <a:cs typeface="Times New Roman" panose="02020603050405020304" pitchFamily="18" charset="0"/>
              </a:rPr>
              <a:t>favourableness</a:t>
            </a:r>
            <a:r>
              <a:rPr lang="en-US" dirty="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He identified two leadership styles:</a:t>
            </a:r>
          </a:p>
          <a:p>
            <a:r>
              <a:rPr lang="en-US" b="1" dirty="0">
                <a:latin typeface="Times New Roman" panose="02020603050405020304" pitchFamily="18" charset="0"/>
                <a:cs typeface="Times New Roman" panose="02020603050405020304" pitchFamily="18" charset="0"/>
              </a:rPr>
              <a:t>Task-Oriented</a:t>
            </a:r>
            <a:r>
              <a:rPr lang="en-US" dirty="0">
                <a:latin typeface="Times New Roman" panose="02020603050405020304" pitchFamily="18" charset="0"/>
                <a:cs typeface="Times New Roman" panose="02020603050405020304" pitchFamily="18" charset="0"/>
              </a:rPr>
              <a:t> – Focus on performance and results</a:t>
            </a:r>
          </a:p>
          <a:p>
            <a:r>
              <a:rPr lang="en-US" b="1" dirty="0">
                <a:latin typeface="Times New Roman" panose="02020603050405020304" pitchFamily="18" charset="0"/>
                <a:cs typeface="Times New Roman" panose="02020603050405020304" pitchFamily="18" charset="0"/>
              </a:rPr>
              <a:t>Relationship-Oriented</a:t>
            </a:r>
            <a:r>
              <a:rPr lang="en-US" dirty="0">
                <a:latin typeface="Times New Roman" panose="02020603050405020304" pitchFamily="18" charset="0"/>
                <a:cs typeface="Times New Roman" panose="02020603050405020304" pitchFamily="18" charset="0"/>
              </a:rPr>
              <a:t> – Focus on people and relationships</a:t>
            </a:r>
          </a:p>
          <a:p>
            <a:pPr marL="0" indent="0">
              <a:buNone/>
            </a:pPr>
            <a:r>
              <a:rPr lang="en-US" dirty="0">
                <a:latin typeface="Times New Roman" panose="02020603050405020304" pitchFamily="18" charset="0"/>
                <a:cs typeface="Times New Roman" panose="02020603050405020304" pitchFamily="18" charset="0"/>
              </a:rPr>
              <a:t>Situational factors include:</a:t>
            </a:r>
          </a:p>
          <a:p>
            <a:r>
              <a:rPr lang="en-US" dirty="0">
                <a:latin typeface="Times New Roman" panose="02020603050405020304" pitchFamily="18" charset="0"/>
                <a:cs typeface="Times New Roman" panose="02020603050405020304" pitchFamily="18" charset="0"/>
              </a:rPr>
              <a:t>Leader’s Position Power</a:t>
            </a:r>
          </a:p>
          <a:p>
            <a:r>
              <a:rPr lang="en-US" dirty="0">
                <a:latin typeface="Times New Roman" panose="02020603050405020304" pitchFamily="18" charset="0"/>
                <a:cs typeface="Times New Roman" panose="02020603050405020304" pitchFamily="18" charset="0"/>
              </a:rPr>
              <a:t>Task Structure</a:t>
            </a:r>
          </a:p>
          <a:p>
            <a:r>
              <a:rPr lang="en-US" dirty="0">
                <a:latin typeface="Times New Roman" panose="02020603050405020304" pitchFamily="18" charset="0"/>
                <a:cs typeface="Times New Roman" panose="02020603050405020304" pitchFamily="18" charset="0"/>
              </a:rPr>
              <a:t>Leader-Member Relations</a:t>
            </a:r>
          </a:p>
          <a:p>
            <a:pPr marL="0" indent="0">
              <a:buNone/>
            </a:pPr>
            <a:r>
              <a:rPr lang="en-US" b="1" dirty="0">
                <a:latin typeface="Times New Roman" panose="02020603050405020304" pitchFamily="18" charset="0"/>
                <a:cs typeface="Times New Roman" panose="02020603050405020304" pitchFamily="18" charset="0"/>
              </a:rPr>
              <a:t>According to Fiedler:</a:t>
            </a:r>
          </a:p>
          <a:p>
            <a:r>
              <a:rPr lang="en-US" dirty="0">
                <a:latin typeface="Times New Roman" panose="02020603050405020304" pitchFamily="18" charset="0"/>
                <a:cs typeface="Times New Roman" panose="02020603050405020304" pitchFamily="18" charset="0"/>
              </a:rPr>
              <a:t>Task-oriented leaders perform best in very </a:t>
            </a:r>
            <a:r>
              <a:rPr lang="en-US" dirty="0" err="1">
                <a:latin typeface="Times New Roman" panose="02020603050405020304" pitchFamily="18" charset="0"/>
                <a:cs typeface="Times New Roman" panose="02020603050405020304" pitchFamily="18" charset="0"/>
              </a:rPr>
              <a:t>favourable</a:t>
            </a:r>
            <a:r>
              <a:rPr lang="en-US" dirty="0">
                <a:latin typeface="Times New Roman" panose="02020603050405020304" pitchFamily="18" charset="0"/>
                <a:cs typeface="Times New Roman" panose="02020603050405020304" pitchFamily="18" charset="0"/>
              </a:rPr>
              <a:t> or very </a:t>
            </a:r>
            <a:r>
              <a:rPr lang="en-US" dirty="0" err="1">
                <a:latin typeface="Times New Roman" panose="02020603050405020304" pitchFamily="18" charset="0"/>
                <a:cs typeface="Times New Roman" panose="02020603050405020304" pitchFamily="18" charset="0"/>
              </a:rPr>
              <a:t>unfavourable</a:t>
            </a:r>
            <a:r>
              <a:rPr lang="en-US" dirty="0">
                <a:latin typeface="Times New Roman" panose="02020603050405020304" pitchFamily="18" charset="0"/>
                <a:cs typeface="Times New Roman" panose="02020603050405020304" pitchFamily="18" charset="0"/>
              </a:rPr>
              <a:t> situations</a:t>
            </a:r>
          </a:p>
          <a:p>
            <a:r>
              <a:rPr lang="en-US" dirty="0">
                <a:latin typeface="Times New Roman" panose="02020603050405020304" pitchFamily="18" charset="0"/>
                <a:cs typeface="Times New Roman" panose="02020603050405020304" pitchFamily="18" charset="0"/>
              </a:rPr>
              <a:t>Relationship-oriented leaders perform best in moderately </a:t>
            </a:r>
            <a:r>
              <a:rPr lang="en-US" dirty="0" err="1">
                <a:latin typeface="Times New Roman" panose="02020603050405020304" pitchFamily="18" charset="0"/>
                <a:cs typeface="Times New Roman" panose="02020603050405020304" pitchFamily="18" charset="0"/>
              </a:rPr>
              <a:t>favourable</a:t>
            </a:r>
            <a:r>
              <a:rPr lang="en-US" dirty="0">
                <a:latin typeface="Times New Roman" panose="02020603050405020304" pitchFamily="18" charset="0"/>
                <a:cs typeface="Times New Roman" panose="02020603050405020304" pitchFamily="18" charset="0"/>
              </a:rPr>
              <a:t> situations</a:t>
            </a:r>
          </a:p>
          <a:p>
            <a:r>
              <a:rPr lang="en-US" dirty="0">
                <a:latin typeface="Times New Roman" panose="02020603050405020304" pitchFamily="18" charset="0"/>
                <a:cs typeface="Times New Roman" panose="02020603050405020304" pitchFamily="18" charset="0"/>
              </a:rPr>
              <a:t>Thus, leadership effectiveness depends on matching style to situation.</a:t>
            </a:r>
          </a:p>
          <a:p>
            <a:pPr marL="0" indent="0">
              <a:buNone/>
            </a:pPr>
            <a:endParaRPr lang="en-IN" dirty="0"/>
          </a:p>
        </p:txBody>
      </p:sp>
    </p:spTree>
    <p:extLst>
      <p:ext uri="{BB962C8B-B14F-4D97-AF65-F5344CB8AC3E}">
        <p14:creationId xmlns:p14="http://schemas.microsoft.com/office/powerpoint/2010/main" val="251338477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2B7EEF-9996-0813-A74E-09F174CFB5DF}"/>
              </a:ext>
            </a:extLst>
          </p:cNvPr>
          <p:cNvSpPr>
            <a:spLocks noGrp="1"/>
          </p:cNvSpPr>
          <p:nvPr>
            <p:ph idx="1"/>
          </p:nvPr>
        </p:nvSpPr>
        <p:spPr>
          <a:xfrm>
            <a:off x="838200" y="1332571"/>
            <a:ext cx="10515600" cy="5229922"/>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3.2 Situational Leadership Theory (SLT): </a:t>
            </a:r>
            <a:r>
              <a:rPr lang="en-US" sz="2400" dirty="0">
                <a:latin typeface="Times New Roman" panose="02020603050405020304" pitchFamily="18" charset="0"/>
                <a:cs typeface="Times New Roman" panose="02020603050405020304" pitchFamily="18" charset="0"/>
              </a:rPr>
              <a:t>The Situational Leadership Theory by Hersey and Blanchard states that there is no single best leadership style. </a:t>
            </a:r>
          </a:p>
          <a:p>
            <a:r>
              <a:rPr lang="en-US" sz="2400" dirty="0">
                <a:latin typeface="Times New Roman" panose="02020603050405020304" pitchFamily="18" charset="0"/>
                <a:cs typeface="Times New Roman" panose="02020603050405020304" pitchFamily="18" charset="0"/>
              </a:rPr>
              <a:t>Instead, the best style depends on the maturity level of followers. Maturity includes their knowledge, skills, confidence, motivation, and willingness to take responsibility. Leaders must change their </a:t>
            </a:r>
            <a:r>
              <a:rPr lang="en-US" sz="2400" dirty="0" err="1">
                <a:latin typeface="Times New Roman" panose="02020603050405020304" pitchFamily="18" charset="0"/>
                <a:cs typeface="Times New Roman" panose="02020603050405020304" pitchFamily="18" charset="0"/>
              </a:rPr>
              <a:t>behaviour</a:t>
            </a:r>
            <a:r>
              <a:rPr lang="en-US" sz="2400" dirty="0">
                <a:latin typeface="Times New Roman" panose="02020603050405020304" pitchFamily="18" charset="0"/>
                <a:cs typeface="Times New Roman" panose="02020603050405020304" pitchFamily="18" charset="0"/>
              </a:rPr>
              <a:t> depending on how capable and confident their followers are.</a:t>
            </a:r>
            <a:endParaRPr lang="en-IN" sz="24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6EDBFB4-BB87-09ED-E3E9-0A6603479A0A}"/>
              </a:ext>
            </a:extLst>
          </p:cNvPr>
          <p:cNvPicPr>
            <a:picLocks noChangeAspect="1"/>
          </p:cNvPicPr>
          <p:nvPr/>
        </p:nvPicPr>
        <p:blipFill>
          <a:blip r:embed="rId2">
            <a:extLst>
              <a:ext uri="{28A0092B-C50C-407E-A947-70E740481C1C}">
                <a14:useLocalDpi xmlns:a14="http://schemas.microsoft.com/office/drawing/2010/main" val="0"/>
              </a:ext>
            </a:extLst>
          </a:blip>
          <a:srcRect l="4686" t="9918" r="5259"/>
          <a:stretch>
            <a:fillRect/>
          </a:stretch>
        </p:blipFill>
        <p:spPr>
          <a:xfrm>
            <a:off x="2118732" y="3429000"/>
            <a:ext cx="8184995" cy="3428999"/>
          </a:xfrm>
          <a:prstGeom prst="rect">
            <a:avLst/>
          </a:prstGeom>
        </p:spPr>
      </p:pic>
    </p:spTree>
    <p:extLst>
      <p:ext uri="{BB962C8B-B14F-4D97-AF65-F5344CB8AC3E}">
        <p14:creationId xmlns:p14="http://schemas.microsoft.com/office/powerpoint/2010/main" val="140719995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2C53DF-FA3A-6E86-2634-D3ECDACCBCA7}"/>
              </a:ext>
            </a:extLst>
          </p:cNvPr>
          <p:cNvSpPr>
            <a:spLocks noGrp="1"/>
          </p:cNvSpPr>
          <p:nvPr>
            <p:ph idx="1"/>
          </p:nvPr>
        </p:nvSpPr>
        <p:spPr>
          <a:xfrm>
            <a:off x="838200" y="1438507"/>
            <a:ext cx="10515600" cy="5174166"/>
          </a:xfrm>
        </p:spPr>
        <p:txBody>
          <a:bodyPr>
            <a:normAutofit fontScale="85000" lnSpcReduction="20000"/>
          </a:bodyPr>
          <a:lstStyle/>
          <a:p>
            <a:pPr marL="0" indent="0">
              <a:buNone/>
            </a:pPr>
            <a:r>
              <a:rPr lang="en-US" dirty="0">
                <a:latin typeface="Times New Roman" panose="02020603050405020304" pitchFamily="18" charset="0"/>
                <a:cs typeface="Times New Roman" panose="02020603050405020304" pitchFamily="18" charset="0"/>
              </a:rPr>
              <a:t>This model identifies four leadership styles, each suitable for different maturity levels:</a:t>
            </a:r>
          </a:p>
          <a:p>
            <a:r>
              <a:rPr lang="en-US" b="1" dirty="0">
                <a:latin typeface="Times New Roman" panose="02020603050405020304" pitchFamily="18" charset="0"/>
                <a:cs typeface="Times New Roman" panose="02020603050405020304" pitchFamily="18" charset="0"/>
              </a:rPr>
              <a:t>Telling (High Task, Low Relationship): </a:t>
            </a:r>
            <a:r>
              <a:rPr lang="en-US" dirty="0">
                <a:latin typeface="Times New Roman" panose="02020603050405020304" pitchFamily="18" charset="0"/>
                <a:cs typeface="Times New Roman" panose="02020603050405020304" pitchFamily="18" charset="0"/>
              </a:rPr>
              <a:t>The leader gives clear instructions and closely supervises. This is suitable for new or inexperienced employees who need direction.</a:t>
            </a:r>
          </a:p>
          <a:p>
            <a:r>
              <a:rPr lang="en-US" b="1" dirty="0">
                <a:latin typeface="Times New Roman" panose="02020603050405020304" pitchFamily="18" charset="0"/>
                <a:cs typeface="Times New Roman" panose="02020603050405020304" pitchFamily="18" charset="0"/>
              </a:rPr>
              <a:t>Selling (High Task, High Relationship): </a:t>
            </a:r>
            <a:r>
              <a:rPr lang="en-US" dirty="0">
                <a:latin typeface="Times New Roman" panose="02020603050405020304" pitchFamily="18" charset="0"/>
                <a:cs typeface="Times New Roman" panose="02020603050405020304" pitchFamily="18" charset="0"/>
              </a:rPr>
              <a:t>The leader explains decisions, encourages, and persuades employees. It is used when followers lack some skills or confidence, but are willing to learn.</a:t>
            </a:r>
          </a:p>
          <a:p>
            <a:r>
              <a:rPr lang="en-US" b="1" dirty="0">
                <a:latin typeface="Times New Roman" panose="02020603050405020304" pitchFamily="18" charset="0"/>
                <a:cs typeface="Times New Roman" panose="02020603050405020304" pitchFamily="18" charset="0"/>
              </a:rPr>
              <a:t>Participating (Low Task, High Relationship): </a:t>
            </a:r>
            <a:r>
              <a:rPr lang="en-US" dirty="0">
                <a:latin typeface="Times New Roman" panose="02020603050405020304" pitchFamily="18" charset="0"/>
                <a:cs typeface="Times New Roman" panose="02020603050405020304" pitchFamily="18" charset="0"/>
              </a:rPr>
              <a:t>The leader shares decisions and supports employees. This style suits employees who are capable but lack confidence or motivation.</a:t>
            </a:r>
          </a:p>
          <a:p>
            <a:r>
              <a:rPr lang="en-US" b="1" dirty="0">
                <a:latin typeface="Times New Roman" panose="02020603050405020304" pitchFamily="18" charset="0"/>
                <a:cs typeface="Times New Roman" panose="02020603050405020304" pitchFamily="18" charset="0"/>
              </a:rPr>
              <a:t>Delegating (Low Task, Low Relationship): </a:t>
            </a:r>
            <a:r>
              <a:rPr lang="en-US" dirty="0">
                <a:latin typeface="Times New Roman" panose="02020603050405020304" pitchFamily="18" charset="0"/>
                <a:cs typeface="Times New Roman" panose="02020603050405020304" pitchFamily="18" charset="0"/>
              </a:rPr>
              <a:t>The leader gives responsibility and minimal supervision. This is effective for employees who are experienced, confident, and motivated.</a:t>
            </a:r>
          </a:p>
          <a:p>
            <a:pPr marL="0" indent="0">
              <a:buNone/>
            </a:pPr>
            <a:r>
              <a:rPr lang="en-US" dirty="0">
                <a:latin typeface="Times New Roman" panose="02020603050405020304" pitchFamily="18" charset="0"/>
                <a:cs typeface="Times New Roman" panose="02020603050405020304" pitchFamily="18" charset="0"/>
              </a:rPr>
              <a:t>SLT is popular because it makes leadership flexible and adaptive. It focuses on what followers need, and leaders change their style to help employees grow and perform better.</a:t>
            </a:r>
          </a:p>
          <a:p>
            <a:pPr marL="0" indent="0">
              <a:buNone/>
            </a:pPr>
            <a:endParaRPr lang="en-IN" dirty="0"/>
          </a:p>
        </p:txBody>
      </p:sp>
    </p:spTree>
    <p:extLst>
      <p:ext uri="{BB962C8B-B14F-4D97-AF65-F5344CB8AC3E}">
        <p14:creationId xmlns:p14="http://schemas.microsoft.com/office/powerpoint/2010/main" val="309264743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30DB55-466E-4FBF-D2FF-8F6FDBFA95ED}"/>
              </a:ext>
            </a:extLst>
          </p:cNvPr>
          <p:cNvSpPr>
            <a:spLocks noGrp="1"/>
          </p:cNvSpPr>
          <p:nvPr>
            <p:ph idx="1"/>
          </p:nvPr>
        </p:nvSpPr>
        <p:spPr>
          <a:xfrm>
            <a:off x="691376" y="1460810"/>
            <a:ext cx="10662424" cy="5174166"/>
          </a:xfrm>
        </p:spPr>
        <p:txBody>
          <a:bodyPr>
            <a:normAutofit fontScale="70000" lnSpcReduction="20000"/>
          </a:bodyPr>
          <a:lstStyle/>
          <a:p>
            <a:pPr marL="0" indent="0">
              <a:buNone/>
            </a:pPr>
            <a:r>
              <a:rPr lang="en-US" sz="3400" b="1" dirty="0">
                <a:solidFill>
                  <a:srgbClr val="FF0000"/>
                </a:solidFill>
                <a:latin typeface="Times New Roman" panose="02020603050405020304" pitchFamily="18" charset="0"/>
                <a:cs typeface="Times New Roman" panose="02020603050405020304" pitchFamily="18" charset="0"/>
              </a:rPr>
              <a:t>4. Contemporary Theories of leadership</a:t>
            </a:r>
          </a:p>
          <a:p>
            <a:r>
              <a:rPr lang="en-US" sz="3200" dirty="0">
                <a:latin typeface="Times New Roman" panose="02020603050405020304" pitchFamily="18" charset="0"/>
                <a:cs typeface="Times New Roman" panose="02020603050405020304" pitchFamily="18" charset="0"/>
              </a:rPr>
              <a:t>Contemporary theories suggest that leadership cannot be explained using just one traditional approach. Instead, leadership should be understood by combining traits, </a:t>
            </a:r>
            <a:r>
              <a:rPr lang="en-US" sz="3200" dirty="0" err="1">
                <a:latin typeface="Times New Roman" panose="02020603050405020304" pitchFamily="18" charset="0"/>
                <a:cs typeface="Times New Roman" panose="02020603050405020304" pitchFamily="18" charset="0"/>
              </a:rPr>
              <a:t>behaviours</a:t>
            </a:r>
            <a:r>
              <a:rPr lang="en-US" sz="3200" dirty="0">
                <a:latin typeface="Times New Roman" panose="02020603050405020304" pitchFamily="18" charset="0"/>
                <a:cs typeface="Times New Roman" panose="02020603050405020304" pitchFamily="18" charset="0"/>
              </a:rPr>
              <a:t>, and situational factors together.</a:t>
            </a:r>
          </a:p>
          <a:p>
            <a:r>
              <a:rPr lang="en-US" sz="3200" dirty="0">
                <a:latin typeface="Times New Roman" panose="02020603050405020304" pitchFamily="18" charset="0"/>
                <a:cs typeface="Times New Roman" panose="02020603050405020304" pitchFamily="18" charset="0"/>
              </a:rPr>
              <a:t>These theories believe that some leaders naturally possess certain traits, but leadership effectiveness also depends on their </a:t>
            </a:r>
            <a:r>
              <a:rPr lang="en-US" sz="3200" dirty="0" err="1">
                <a:latin typeface="Times New Roman" panose="02020603050405020304" pitchFamily="18" charset="0"/>
                <a:cs typeface="Times New Roman" panose="02020603050405020304" pitchFamily="18" charset="0"/>
              </a:rPr>
              <a:t>behaviour</a:t>
            </a:r>
            <a:r>
              <a:rPr lang="en-US" sz="3200" dirty="0">
                <a:latin typeface="Times New Roman" panose="02020603050405020304" pitchFamily="18" charset="0"/>
                <a:cs typeface="Times New Roman" panose="02020603050405020304" pitchFamily="18" charset="0"/>
              </a:rPr>
              <a:t> and ability to adapt to different situations. Therefore, a good leader has:</a:t>
            </a:r>
          </a:p>
          <a:p>
            <a:pPr>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Inborn qualities (traits)</a:t>
            </a:r>
          </a:p>
          <a:p>
            <a:pPr>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Visible </a:t>
            </a:r>
            <a:r>
              <a:rPr lang="en-US" sz="3200" dirty="0" err="1">
                <a:latin typeface="Times New Roman" panose="02020603050405020304" pitchFamily="18" charset="0"/>
                <a:cs typeface="Times New Roman" panose="02020603050405020304" pitchFamily="18" charset="0"/>
              </a:rPr>
              <a:t>behaviours</a:t>
            </a:r>
            <a:r>
              <a:rPr lang="en-US" sz="3200" dirty="0">
                <a:latin typeface="Times New Roman" panose="02020603050405020304" pitchFamily="18" charset="0"/>
                <a:cs typeface="Times New Roman" panose="02020603050405020304" pitchFamily="18" charset="0"/>
              </a:rPr>
              <a:t> (actions and style)</a:t>
            </a:r>
          </a:p>
          <a:p>
            <a:pPr>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Flexibility to change according to the situation</a:t>
            </a:r>
          </a:p>
          <a:p>
            <a:r>
              <a:rPr lang="en-US" sz="3200" dirty="0">
                <a:latin typeface="Times New Roman" panose="02020603050405020304" pitchFamily="18" charset="0"/>
                <a:cs typeface="Times New Roman" panose="02020603050405020304" pitchFamily="18" charset="0"/>
              </a:rPr>
              <a:t>Contemporary theories provide a holistic view of leadership, combining the best parts of traditional theories. Types of Contemporary Leadership Theories </a:t>
            </a:r>
          </a:p>
          <a:p>
            <a:pPr>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Transformational Leadership</a:t>
            </a:r>
          </a:p>
          <a:p>
            <a:pPr>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Transactional Leadership</a:t>
            </a:r>
          </a:p>
          <a:p>
            <a:pPr>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Charismatic Leadership</a:t>
            </a:r>
          </a:p>
          <a:p>
            <a:pPr marL="0" indent="0">
              <a:buNone/>
            </a:pPr>
            <a:endParaRPr lang="en-IN" sz="2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849089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DFB374-D2E0-B9AD-8B69-17250558EE5B}"/>
              </a:ext>
            </a:extLst>
          </p:cNvPr>
          <p:cNvSpPr>
            <a:spLocks noGrp="1"/>
          </p:cNvSpPr>
          <p:nvPr>
            <p:ph idx="1"/>
          </p:nvPr>
        </p:nvSpPr>
        <p:spPr>
          <a:xfrm>
            <a:off x="425605" y="1616926"/>
            <a:ext cx="11340790" cy="5241074"/>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Transformational Leadership</a:t>
            </a:r>
          </a:p>
          <a:p>
            <a:r>
              <a:rPr lang="en-US" sz="2600" dirty="0">
                <a:latin typeface="Times New Roman" panose="02020603050405020304" pitchFamily="18" charset="0"/>
                <a:cs typeface="Times New Roman" panose="02020603050405020304" pitchFamily="18" charset="0"/>
              </a:rPr>
              <a:t>Transformational leadership focuses on inspiring and motivating followers to work for the interest of the organisation, even above their personal interests.</a:t>
            </a:r>
          </a:p>
          <a:p>
            <a:r>
              <a:rPr lang="en-US" sz="2600" dirty="0">
                <a:latin typeface="Times New Roman" panose="02020603050405020304" pitchFamily="18" charset="0"/>
                <a:cs typeface="Times New Roman" panose="02020603050405020304" pitchFamily="18" charset="0"/>
              </a:rPr>
              <a:t>Such leaders bring positive change, encourage innovation, and help employees improve performance. They are often charismatic, visionary, supportive, and motivating.</a:t>
            </a:r>
          </a:p>
          <a:p>
            <a:r>
              <a:rPr lang="en-US" sz="2600" dirty="0">
                <a:latin typeface="Times New Roman" panose="02020603050405020304" pitchFamily="18" charset="0"/>
                <a:cs typeface="Times New Roman" panose="02020603050405020304" pitchFamily="18" charset="0"/>
              </a:rPr>
              <a:t>Example: Leaders who guide employees to solve problems in new ways and work harder to achieve group goals.</a:t>
            </a:r>
          </a:p>
          <a:p>
            <a:pPr marL="0" indent="0">
              <a:buNone/>
            </a:pPr>
            <a:r>
              <a:rPr lang="en-US" b="1" dirty="0">
                <a:latin typeface="Times New Roman" panose="02020603050405020304" pitchFamily="18" charset="0"/>
                <a:cs typeface="Times New Roman" panose="02020603050405020304" pitchFamily="18" charset="0"/>
              </a:rPr>
              <a:t>Characteristics of Transformational Leaders – Brief</a:t>
            </a:r>
          </a:p>
          <a:p>
            <a:r>
              <a:rPr lang="en-US" sz="2600" b="1" dirty="0">
                <a:latin typeface="Times New Roman" panose="02020603050405020304" pitchFamily="18" charset="0"/>
                <a:cs typeface="Times New Roman" panose="02020603050405020304" pitchFamily="18" charset="0"/>
              </a:rPr>
              <a:t>Charisma: </a:t>
            </a:r>
            <a:r>
              <a:rPr lang="en-US" sz="2600" dirty="0">
                <a:latin typeface="Times New Roman" panose="02020603050405020304" pitchFamily="18" charset="0"/>
                <a:cs typeface="Times New Roman" panose="02020603050405020304" pitchFamily="18" charset="0"/>
              </a:rPr>
              <a:t>These leaders create a compelling vision and inspire pride, respect, and trust among followers.</a:t>
            </a:r>
          </a:p>
          <a:p>
            <a:r>
              <a:rPr lang="en-US" sz="2600" b="1" dirty="0">
                <a:latin typeface="Times New Roman" panose="02020603050405020304" pitchFamily="18" charset="0"/>
                <a:cs typeface="Times New Roman" panose="02020603050405020304" pitchFamily="18" charset="0"/>
              </a:rPr>
              <a:t>Inspiration: </a:t>
            </a:r>
            <a:r>
              <a:rPr lang="en-US" sz="2600" dirty="0">
                <a:latin typeface="Times New Roman" panose="02020603050405020304" pitchFamily="18" charset="0"/>
                <a:cs typeface="Times New Roman" panose="02020603050405020304" pitchFamily="18" charset="0"/>
              </a:rPr>
              <a:t>They clearly communicate expectations, use symbols, and motivate employees to work with enthusiasm.</a:t>
            </a:r>
          </a:p>
          <a:p>
            <a:r>
              <a:rPr lang="en-US" sz="2600" b="1" dirty="0">
                <a:latin typeface="Times New Roman" panose="02020603050405020304" pitchFamily="18" charset="0"/>
                <a:cs typeface="Times New Roman" panose="02020603050405020304" pitchFamily="18" charset="0"/>
              </a:rPr>
              <a:t>Intellectual Stimulation: </a:t>
            </a:r>
            <a:r>
              <a:rPr lang="en-US" sz="2600" dirty="0">
                <a:latin typeface="Times New Roman" panose="02020603050405020304" pitchFamily="18" charset="0"/>
                <a:cs typeface="Times New Roman" panose="02020603050405020304" pitchFamily="18" charset="0"/>
              </a:rPr>
              <a:t>They encourage creativity, critical thinking, and problem-solving skills among employees.</a:t>
            </a:r>
          </a:p>
          <a:p>
            <a:r>
              <a:rPr lang="en-US" sz="2600" b="1" dirty="0" err="1">
                <a:latin typeface="Times New Roman" panose="02020603050405020304" pitchFamily="18" charset="0"/>
                <a:cs typeface="Times New Roman" panose="02020603050405020304" pitchFamily="18" charset="0"/>
              </a:rPr>
              <a:t>Individualised</a:t>
            </a:r>
            <a:r>
              <a:rPr lang="en-US" sz="2600" b="1" dirty="0">
                <a:latin typeface="Times New Roman" panose="02020603050405020304" pitchFamily="18" charset="0"/>
                <a:cs typeface="Times New Roman" panose="02020603050405020304" pitchFamily="18" charset="0"/>
              </a:rPr>
              <a:t> Consideration: </a:t>
            </a:r>
            <a:r>
              <a:rPr lang="en-US" sz="2600" dirty="0">
                <a:latin typeface="Times New Roman" panose="02020603050405020304" pitchFamily="18" charset="0"/>
                <a:cs typeface="Times New Roman" panose="02020603050405020304" pitchFamily="18" charset="0"/>
              </a:rPr>
              <a:t>They show personal concern, offer support, and pay attention to each employee’s needs and development</a:t>
            </a:r>
            <a:r>
              <a:rPr lang="en-US" dirty="0">
                <a:latin typeface="Times New Roman" panose="02020603050405020304" pitchFamily="18" charset="0"/>
                <a:cs typeface="Times New Roman" panose="02020603050405020304" pitchFamily="18" charset="0"/>
              </a:rPr>
              <a:t>.</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34718190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CD6677-CCDA-AEF2-8892-AA7145984124}"/>
              </a:ext>
            </a:extLst>
          </p:cNvPr>
          <p:cNvSpPr>
            <a:spLocks noGrp="1"/>
          </p:cNvSpPr>
          <p:nvPr>
            <p:ph idx="1"/>
          </p:nvPr>
        </p:nvSpPr>
        <p:spPr>
          <a:xfrm>
            <a:off x="838200" y="1438507"/>
            <a:ext cx="10515600" cy="4738456"/>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CONTROLLING</a:t>
            </a:r>
          </a:p>
          <a:p>
            <a:r>
              <a:rPr lang="en-US" sz="2200" dirty="0">
                <a:latin typeface="Times New Roman" panose="02020603050405020304" pitchFamily="18" charset="0"/>
                <a:cs typeface="Times New Roman" panose="02020603050405020304" pitchFamily="18" charset="0"/>
              </a:rPr>
              <a:t>Controlling is a key function of management that ensures activities in an organization are carried out as planned. It involves monitoring performance, comparing it with standards, and taking corrective actions if there are deviations.</a:t>
            </a:r>
          </a:p>
          <a:p>
            <a:r>
              <a:rPr lang="en-US" sz="2200" dirty="0">
                <a:latin typeface="Times New Roman" panose="02020603050405020304" pitchFamily="18" charset="0"/>
                <a:cs typeface="Times New Roman" panose="02020603050405020304" pitchFamily="18" charset="0"/>
              </a:rPr>
              <a:t>In simple terms, controlling helps managers check whether work is happening according to the plan, find mistakes, and fix them in time.</a:t>
            </a:r>
          </a:p>
          <a:p>
            <a:r>
              <a:rPr lang="en-US" sz="2200" dirty="0">
                <a:latin typeface="Times New Roman" panose="02020603050405020304" pitchFamily="18" charset="0"/>
                <a:cs typeface="Times New Roman" panose="02020603050405020304" pitchFamily="18" charset="0"/>
              </a:rPr>
              <a:t>Thus, controlling ensures that organizational goals are achieved effectively and efficiently.</a:t>
            </a:r>
          </a:p>
          <a:p>
            <a:pPr marL="0" indent="0">
              <a:buNone/>
            </a:pPr>
            <a:r>
              <a:rPr lang="en-IN" sz="2400" b="1" dirty="0">
                <a:latin typeface="Times New Roman" panose="02020603050405020304" pitchFamily="18" charset="0"/>
                <a:cs typeface="Times New Roman" panose="02020603050405020304" pitchFamily="18" charset="0"/>
              </a:rPr>
              <a:t>IMPORTANCE OF CONTROLLING</a:t>
            </a:r>
          </a:p>
          <a:p>
            <a:pPr marL="0" indent="0">
              <a:buNone/>
            </a:pPr>
            <a:r>
              <a:rPr lang="en-US" sz="2200" b="1" dirty="0">
                <a:latin typeface="Times New Roman" panose="02020603050405020304" pitchFamily="18" charset="0"/>
                <a:cs typeface="Times New Roman" panose="02020603050405020304" pitchFamily="18" charset="0"/>
              </a:rPr>
              <a:t>a. Accomplishing Organizational Goals: </a:t>
            </a:r>
            <a:r>
              <a:rPr lang="en-US" sz="2200" dirty="0">
                <a:latin typeface="Times New Roman" panose="02020603050405020304" pitchFamily="18" charset="0"/>
                <a:cs typeface="Times New Roman" panose="02020603050405020304" pitchFamily="18" charset="0"/>
              </a:rPr>
              <a:t>Controlling compares actual performance with desired results and helps managers take corrective steps, which ensures that goals are reached on time.</a:t>
            </a:r>
          </a:p>
          <a:p>
            <a:pPr marL="0" indent="0">
              <a:buNone/>
            </a:pPr>
            <a:r>
              <a:rPr lang="en-US" sz="2200" b="1" dirty="0">
                <a:latin typeface="Times New Roman" panose="02020603050405020304" pitchFamily="18" charset="0"/>
                <a:cs typeface="Times New Roman" panose="02020603050405020304" pitchFamily="18" charset="0"/>
              </a:rPr>
              <a:t>b. Judging Accuracy of Standards: </a:t>
            </a:r>
            <a:r>
              <a:rPr lang="en-US" sz="2200" dirty="0">
                <a:latin typeface="Times New Roman" panose="02020603050405020304" pitchFamily="18" charset="0"/>
                <a:cs typeface="Times New Roman" panose="02020603050405020304" pitchFamily="18" charset="0"/>
              </a:rPr>
              <a:t>By measuring performance, managers can check whether the targets and standards set earlier are realistic, achievable, and relevant.</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162698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18ADA0-BE6E-0D69-79EA-EDD732011D9E}"/>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c. Efficient Use of Resources: </a:t>
            </a:r>
            <a:r>
              <a:rPr lang="en-US" sz="2200" dirty="0">
                <a:latin typeface="Times New Roman" panose="02020603050405020304" pitchFamily="18" charset="0"/>
                <a:cs typeface="Times New Roman" panose="02020603050405020304" pitchFamily="18" charset="0"/>
              </a:rPr>
              <a:t>Controlling helps prevent wastage and ensures that resources such as money, materials, and manpower are used in the best possible manner.</a:t>
            </a:r>
          </a:p>
          <a:p>
            <a:pPr marL="0" indent="0">
              <a:buNone/>
            </a:pPr>
            <a:r>
              <a:rPr lang="en-US" sz="2200" b="1" dirty="0">
                <a:latin typeface="Times New Roman" panose="02020603050405020304" pitchFamily="18" charset="0"/>
                <a:cs typeface="Times New Roman" panose="02020603050405020304" pitchFamily="18" charset="0"/>
              </a:rPr>
              <a:t>d. Facilitating Coordination: </a:t>
            </a:r>
            <a:r>
              <a:rPr lang="en-US" sz="2200" dirty="0">
                <a:latin typeface="Times New Roman" panose="02020603050405020304" pitchFamily="18" charset="0"/>
                <a:cs typeface="Times New Roman" panose="02020603050405020304" pitchFamily="18" charset="0"/>
              </a:rPr>
              <a:t>It helps in aligning activities across different departments, which promotes teamwork and smooth functioning of operations.</a:t>
            </a:r>
          </a:p>
          <a:p>
            <a:pPr marL="0" indent="0">
              <a:buNone/>
            </a:pPr>
            <a:r>
              <a:rPr lang="en-US" sz="2200" b="1" dirty="0">
                <a:latin typeface="Times New Roman" panose="02020603050405020304" pitchFamily="18" charset="0"/>
                <a:cs typeface="Times New Roman" panose="02020603050405020304" pitchFamily="18" charset="0"/>
              </a:rPr>
              <a:t>e. Improving Employee Motivation: </a:t>
            </a:r>
            <a:r>
              <a:rPr lang="en-US" sz="2200" dirty="0">
                <a:latin typeface="Times New Roman" panose="02020603050405020304" pitchFamily="18" charset="0"/>
                <a:cs typeface="Times New Roman" panose="02020603050405020304" pitchFamily="18" charset="0"/>
              </a:rPr>
              <a:t>A proper control system provides feedback and rewards good performance, which motivates employees to perform better.</a:t>
            </a:r>
          </a:p>
          <a:p>
            <a:pPr marL="0" indent="0">
              <a:buNone/>
            </a:pPr>
            <a:r>
              <a:rPr lang="en-US" sz="2200" b="1" dirty="0">
                <a:latin typeface="Times New Roman" panose="02020603050405020304" pitchFamily="18" charset="0"/>
                <a:cs typeface="Times New Roman" panose="02020603050405020304" pitchFamily="18" charset="0"/>
              </a:rPr>
              <a:t>f. Ensuring Order and Discipline: </a:t>
            </a:r>
            <a:r>
              <a:rPr lang="en-US" sz="2200" dirty="0">
                <a:latin typeface="Times New Roman" panose="02020603050405020304" pitchFamily="18" charset="0"/>
                <a:cs typeface="Times New Roman" panose="02020603050405020304" pitchFamily="18" charset="0"/>
              </a:rPr>
              <a:t>Controlling enforces rules, minimizes irregularities, and prevents unethical practices, resulting in discipline within the organization.</a:t>
            </a:r>
          </a:p>
          <a:p>
            <a:pPr marL="0" indent="0">
              <a:buNone/>
            </a:pPr>
            <a:endParaRPr lang="en-IN" dirty="0"/>
          </a:p>
        </p:txBody>
      </p:sp>
    </p:spTree>
    <p:extLst>
      <p:ext uri="{BB962C8B-B14F-4D97-AF65-F5344CB8AC3E}">
        <p14:creationId xmlns:p14="http://schemas.microsoft.com/office/powerpoint/2010/main" val="295158919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C9C55B-0B19-3FD7-11FC-66EAD40568A6}"/>
              </a:ext>
            </a:extLst>
          </p:cNvPr>
          <p:cNvSpPr>
            <a:spLocks noGrp="1"/>
          </p:cNvSpPr>
          <p:nvPr>
            <p:ph idx="1"/>
          </p:nvPr>
        </p:nvSpPr>
        <p:spPr>
          <a:xfrm>
            <a:off x="490653" y="1550020"/>
            <a:ext cx="11351941" cy="4895385"/>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STEPS INVOLVED IN CONTROLLING PROCESS</a:t>
            </a:r>
            <a:endParaRPr lang="en-IN" sz="24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08C6DFA-470B-B311-7FE0-1DBA0FCBC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1" y="2338235"/>
            <a:ext cx="9445082" cy="3638819"/>
          </a:xfrm>
          <a:prstGeom prst="rect">
            <a:avLst/>
          </a:prstGeom>
        </p:spPr>
      </p:pic>
    </p:spTree>
    <p:extLst>
      <p:ext uri="{BB962C8B-B14F-4D97-AF65-F5344CB8AC3E}">
        <p14:creationId xmlns:p14="http://schemas.microsoft.com/office/powerpoint/2010/main" val="269014398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8B876C-5593-F87E-0FE2-E8EDECA897E4}"/>
              </a:ext>
            </a:extLst>
          </p:cNvPr>
          <p:cNvSpPr>
            <a:spLocks noGrp="1"/>
          </p:cNvSpPr>
          <p:nvPr>
            <p:ph idx="1"/>
          </p:nvPr>
        </p:nvSpPr>
        <p:spPr>
          <a:xfrm>
            <a:off x="568713" y="1884555"/>
            <a:ext cx="11251580" cy="4973445"/>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Step 1: Setting Performance Standards: </a:t>
            </a:r>
            <a:r>
              <a:rPr lang="en-US" sz="2200" dirty="0">
                <a:latin typeface="Times New Roman" panose="02020603050405020304" pitchFamily="18" charset="0"/>
                <a:cs typeface="Times New Roman" panose="02020603050405020304" pitchFamily="18" charset="0"/>
              </a:rPr>
              <a:t>Managers define clear, measurable, and achievable standards to evaluate performance. These may be quantitative (sales targets, production numbers) or qualitative (customer satisfaction, product quality).</a:t>
            </a:r>
          </a:p>
          <a:p>
            <a:pPr marL="0" indent="0">
              <a:buNone/>
            </a:pPr>
            <a:r>
              <a:rPr lang="en-US" sz="2200" b="1" dirty="0">
                <a:latin typeface="Times New Roman" panose="02020603050405020304" pitchFamily="18" charset="0"/>
                <a:cs typeface="Times New Roman" panose="02020603050405020304" pitchFamily="18" charset="0"/>
              </a:rPr>
              <a:t>Step 2: Measurement of Actual Performance: </a:t>
            </a:r>
            <a:r>
              <a:rPr lang="en-US" sz="2200" dirty="0">
                <a:latin typeface="Times New Roman" panose="02020603050405020304" pitchFamily="18" charset="0"/>
                <a:cs typeface="Times New Roman" panose="02020603050405020304" pitchFamily="18" charset="0"/>
              </a:rPr>
              <a:t>Actual performance is measured using reports, observations, and key indicators to collect reliable data on what has been achieved.</a:t>
            </a:r>
          </a:p>
          <a:p>
            <a:pPr marL="0" indent="0">
              <a:buNone/>
            </a:pPr>
            <a:r>
              <a:rPr lang="en-US" sz="2200" b="1" dirty="0">
                <a:latin typeface="Times New Roman" panose="02020603050405020304" pitchFamily="18" charset="0"/>
                <a:cs typeface="Times New Roman" panose="02020603050405020304" pitchFamily="18" charset="0"/>
              </a:rPr>
              <a:t>Step 3: Comparison of Actual Performance with Standards: </a:t>
            </a:r>
            <a:r>
              <a:rPr lang="en-US" sz="2200" dirty="0">
                <a:latin typeface="Times New Roman" panose="02020603050405020304" pitchFamily="18" charset="0"/>
                <a:cs typeface="Times New Roman" panose="02020603050405020304" pitchFamily="18" charset="0"/>
              </a:rPr>
              <a:t>The actual performance is compared with the predetermined standards to identify deviations or gaps in performance.</a:t>
            </a:r>
          </a:p>
          <a:p>
            <a:pPr marL="0" indent="0">
              <a:buNone/>
            </a:pPr>
            <a:r>
              <a:rPr lang="en-US" sz="2200" b="1" dirty="0">
                <a:latin typeface="Times New Roman" panose="02020603050405020304" pitchFamily="18" charset="0"/>
                <a:cs typeface="Times New Roman" panose="02020603050405020304" pitchFamily="18" charset="0"/>
              </a:rPr>
              <a:t>Step 4: Analyzing Deviations: </a:t>
            </a:r>
            <a:r>
              <a:rPr lang="en-US" sz="2200" dirty="0">
                <a:latin typeface="Times New Roman" panose="02020603050405020304" pitchFamily="18" charset="0"/>
                <a:cs typeface="Times New Roman" panose="02020603050405020304" pitchFamily="18" charset="0"/>
              </a:rPr>
              <a:t>Reasons for deviations are examined to understand whether they are due to internal weaknesses, lack of resources, or external changes in the environment.</a:t>
            </a:r>
          </a:p>
          <a:p>
            <a:pPr marL="0" indent="0">
              <a:buNone/>
            </a:pPr>
            <a:r>
              <a:rPr lang="en-US" sz="2200" b="1" dirty="0">
                <a:latin typeface="Times New Roman" panose="02020603050405020304" pitchFamily="18" charset="0"/>
                <a:cs typeface="Times New Roman" panose="02020603050405020304" pitchFamily="18" charset="0"/>
              </a:rPr>
              <a:t>Step 5: Taking Corrective Action: </a:t>
            </a:r>
            <a:r>
              <a:rPr lang="en-US" sz="2200" dirty="0">
                <a:latin typeface="Times New Roman" panose="02020603050405020304" pitchFamily="18" charset="0"/>
                <a:cs typeface="Times New Roman" panose="02020603050405020304" pitchFamily="18" charset="0"/>
              </a:rPr>
              <a:t>Corrective measures are implemented to solve problems and improve future performance. This may include training, process changes, or reallocation of resources.</a:t>
            </a:r>
          </a:p>
          <a:p>
            <a:pPr marL="0" indent="0">
              <a:buNone/>
            </a:pPr>
            <a:endParaRPr lang="en-IN" dirty="0"/>
          </a:p>
        </p:txBody>
      </p:sp>
    </p:spTree>
    <p:extLst>
      <p:ext uri="{BB962C8B-B14F-4D97-AF65-F5344CB8AC3E}">
        <p14:creationId xmlns:p14="http://schemas.microsoft.com/office/powerpoint/2010/main" val="951290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3D423F-7717-4BA5-F891-58F6F3F7B99D}"/>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PROCESS OF PLANNING</a:t>
            </a:r>
            <a:endParaRPr lang="en-IN" sz="24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6C2D0221-D0B2-582D-F071-C46184C395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4387" y="2366389"/>
            <a:ext cx="8603226" cy="4351337"/>
          </a:xfrm>
          <a:prstGeom prst="rect">
            <a:avLst/>
          </a:prstGeom>
        </p:spPr>
      </p:pic>
    </p:spTree>
    <p:extLst>
      <p:ext uri="{BB962C8B-B14F-4D97-AF65-F5344CB8AC3E}">
        <p14:creationId xmlns:p14="http://schemas.microsoft.com/office/powerpoint/2010/main" val="255023024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076BF5-0DEE-D67A-5792-C793A03E694A}"/>
              </a:ext>
            </a:extLst>
          </p:cNvPr>
          <p:cNvSpPr>
            <a:spLocks noGrp="1"/>
          </p:cNvSpPr>
          <p:nvPr>
            <p:ph idx="1"/>
          </p:nvPr>
        </p:nvSpPr>
        <p:spPr>
          <a:xfrm>
            <a:off x="838200" y="1572322"/>
            <a:ext cx="10515600" cy="4604641"/>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TYPES OF CONTROLLING</a:t>
            </a:r>
            <a:endParaRPr lang="en-IN" sz="24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33E7698D-B82D-B264-7975-46099A72D5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3473" y="1962614"/>
            <a:ext cx="9500839" cy="4070195"/>
          </a:xfrm>
          <a:prstGeom prst="rect">
            <a:avLst/>
          </a:prstGeom>
        </p:spPr>
      </p:pic>
    </p:spTree>
    <p:extLst>
      <p:ext uri="{BB962C8B-B14F-4D97-AF65-F5344CB8AC3E}">
        <p14:creationId xmlns:p14="http://schemas.microsoft.com/office/powerpoint/2010/main" val="169535914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7D918D-4C9D-AE4E-1D00-9850498C0697}"/>
              </a:ext>
            </a:extLst>
          </p:cNvPr>
          <p:cNvSpPr>
            <a:spLocks noGrp="1"/>
          </p:cNvSpPr>
          <p:nvPr>
            <p:ph idx="1"/>
          </p:nvPr>
        </p:nvSpPr>
        <p:spPr>
          <a:xfrm>
            <a:off x="412595" y="1438506"/>
            <a:ext cx="11396546" cy="5419493"/>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Managers use different types of control mechanisms to manage activities before, during, and after the work process. These include:</a:t>
            </a:r>
          </a:p>
          <a:p>
            <a:pPr marL="0" indent="0">
              <a:buNone/>
            </a:pPr>
            <a:r>
              <a:rPr lang="en-US" sz="2200" b="1" dirty="0">
                <a:latin typeface="Times New Roman" panose="02020603050405020304" pitchFamily="18" charset="0"/>
                <a:cs typeface="Times New Roman" panose="02020603050405020304" pitchFamily="18" charset="0"/>
              </a:rPr>
              <a:t>a. Feedforward Control (Before Work – Inputs): </a:t>
            </a:r>
            <a:r>
              <a:rPr lang="en-US" sz="2200" dirty="0">
                <a:latin typeface="Times New Roman" panose="02020603050405020304" pitchFamily="18" charset="0"/>
                <a:cs typeface="Times New Roman" panose="02020603050405020304" pitchFamily="18" charset="0"/>
              </a:rPr>
              <a:t>This type of control aims to prevent problems before they occur. It ensures that resources and procedures are correct before work begins.</a:t>
            </a:r>
            <a:br>
              <a:rPr lang="en-US" sz="2200" dirty="0">
                <a:latin typeface="Times New Roman" panose="02020603050405020304" pitchFamily="18" charset="0"/>
                <a:cs typeface="Times New Roman" panose="02020603050405020304" pitchFamily="18" charset="0"/>
              </a:rPr>
            </a:br>
            <a:r>
              <a:rPr lang="en-US" sz="2200" b="1" dirty="0">
                <a:latin typeface="Times New Roman" panose="02020603050405020304" pitchFamily="18" charset="0"/>
                <a:cs typeface="Times New Roman" panose="02020603050405020304" pitchFamily="18" charset="0"/>
              </a:rPr>
              <a:t>Examples:</a:t>
            </a:r>
            <a:r>
              <a:rPr lang="en-US" sz="2200" dirty="0">
                <a:latin typeface="Times New Roman" panose="02020603050405020304" pitchFamily="18" charset="0"/>
                <a:cs typeface="Times New Roman" panose="02020603050405020304" pitchFamily="18" charset="0"/>
              </a:rPr>
              <a:t> employee training, raw material inspection, budgeting.</a:t>
            </a:r>
          </a:p>
          <a:p>
            <a:pPr marL="0" indent="0">
              <a:buNone/>
            </a:pPr>
            <a:r>
              <a:rPr lang="en-US" sz="2200" b="1" dirty="0">
                <a:latin typeface="Times New Roman" panose="02020603050405020304" pitchFamily="18" charset="0"/>
                <a:cs typeface="Times New Roman" panose="02020603050405020304" pitchFamily="18" charset="0"/>
              </a:rPr>
              <a:t>b. Concurrent Control (During Work – Processes): </a:t>
            </a:r>
            <a:r>
              <a:rPr lang="en-US" sz="2200" dirty="0">
                <a:latin typeface="Times New Roman" panose="02020603050405020304" pitchFamily="18" charset="0"/>
                <a:cs typeface="Times New Roman" panose="02020603050405020304" pitchFamily="18" charset="0"/>
              </a:rPr>
              <a:t>Concurrent control monitors ongoing activities in real time so that mistakes can be corrected immediately.</a:t>
            </a:r>
            <a:br>
              <a:rPr lang="en-US" sz="2200" dirty="0">
                <a:latin typeface="Times New Roman" panose="02020603050405020304" pitchFamily="18" charset="0"/>
                <a:cs typeface="Times New Roman" panose="02020603050405020304" pitchFamily="18" charset="0"/>
              </a:rPr>
            </a:br>
            <a:r>
              <a:rPr lang="en-US" sz="2200" b="1" dirty="0">
                <a:latin typeface="Times New Roman" panose="02020603050405020304" pitchFamily="18" charset="0"/>
                <a:cs typeface="Times New Roman" panose="02020603050405020304" pitchFamily="18" charset="0"/>
              </a:rPr>
              <a:t>Examples:</a:t>
            </a:r>
            <a:r>
              <a:rPr lang="en-US" sz="2200" dirty="0">
                <a:latin typeface="Times New Roman" panose="02020603050405020304" pitchFamily="18" charset="0"/>
                <a:cs typeface="Times New Roman" panose="02020603050405020304" pitchFamily="18" charset="0"/>
              </a:rPr>
              <a:t> supervisor monitoring, real-time production tracking, automated alerts.</a:t>
            </a:r>
          </a:p>
          <a:p>
            <a:pPr marL="0" indent="0">
              <a:buNone/>
            </a:pPr>
            <a:r>
              <a:rPr lang="en-US" sz="2200" b="1" dirty="0">
                <a:latin typeface="Times New Roman" panose="02020603050405020304" pitchFamily="18" charset="0"/>
                <a:cs typeface="Times New Roman" panose="02020603050405020304" pitchFamily="18" charset="0"/>
              </a:rPr>
              <a:t>c. Feedback Control (After Work – Results): </a:t>
            </a:r>
            <a:r>
              <a:rPr lang="en-US" sz="2200" dirty="0">
                <a:latin typeface="Times New Roman" panose="02020603050405020304" pitchFamily="18" charset="0"/>
                <a:cs typeface="Times New Roman" panose="02020603050405020304" pitchFamily="18" charset="0"/>
              </a:rPr>
              <a:t>Feedback control evaluates results after the task is completed and identifies improvements for the future.</a:t>
            </a:r>
            <a:br>
              <a:rPr lang="en-US" sz="2200" dirty="0">
                <a:latin typeface="Times New Roman" panose="02020603050405020304" pitchFamily="18" charset="0"/>
                <a:cs typeface="Times New Roman" panose="02020603050405020304" pitchFamily="18" charset="0"/>
              </a:rPr>
            </a:br>
            <a:r>
              <a:rPr lang="en-US" sz="2200" b="1" dirty="0">
                <a:latin typeface="Times New Roman" panose="02020603050405020304" pitchFamily="18" charset="0"/>
                <a:cs typeface="Times New Roman" panose="02020603050405020304" pitchFamily="18" charset="0"/>
              </a:rPr>
              <a:t>Examples:</a:t>
            </a:r>
            <a:r>
              <a:rPr lang="en-US" sz="2200" dirty="0">
                <a:latin typeface="Times New Roman" panose="02020603050405020304" pitchFamily="18" charset="0"/>
                <a:cs typeface="Times New Roman" panose="02020603050405020304" pitchFamily="18" charset="0"/>
              </a:rPr>
              <a:t> audits, customer feedback, performance reviews, quality tests.</a:t>
            </a:r>
          </a:p>
          <a:p>
            <a:pPr marL="0" indent="0">
              <a:buNone/>
            </a:pP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These controls help organizations detect problems early, maintain quality during operations, and improve future performance.</a:t>
            </a:r>
          </a:p>
          <a:p>
            <a:pPr marL="0" indent="0">
              <a:buNone/>
            </a:pPr>
            <a:endParaRPr lang="en-IN" dirty="0"/>
          </a:p>
        </p:txBody>
      </p:sp>
    </p:spTree>
    <p:extLst>
      <p:ext uri="{BB962C8B-B14F-4D97-AF65-F5344CB8AC3E}">
        <p14:creationId xmlns:p14="http://schemas.microsoft.com/office/powerpoint/2010/main" val="1289193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6D819D-3354-1F4F-3831-F6B320BF8F19}"/>
              </a:ext>
            </a:extLst>
          </p:cNvPr>
          <p:cNvSpPr>
            <a:spLocks noGrp="1"/>
          </p:cNvSpPr>
          <p:nvPr>
            <p:ph idx="1"/>
          </p:nvPr>
        </p:nvSpPr>
        <p:spPr>
          <a:xfrm>
            <a:off x="423115" y="1524000"/>
            <a:ext cx="11523406" cy="5154397"/>
          </a:xfrm>
        </p:spPr>
        <p:txBody>
          <a:bodyPr>
            <a:normAutofit fontScale="92500" lnSpcReduction="10000"/>
          </a:bodyPr>
          <a:lstStyle/>
          <a:p>
            <a:pPr marL="0" indent="0">
              <a:buNone/>
            </a:pPr>
            <a:r>
              <a:rPr lang="en-US" sz="2000" dirty="0">
                <a:latin typeface="Times New Roman" panose="02020603050405020304" pitchFamily="18" charset="0"/>
                <a:cs typeface="Times New Roman" panose="02020603050405020304" pitchFamily="18" charset="0"/>
              </a:rPr>
              <a:t>Planning is the process of setting objectives for a specific period, thinking of different ways to achieve them, and then selecting the best possible alternative.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It is a choice-making activity, because managers have to choose one best course of action from many options.</a:t>
            </a:r>
          </a:p>
          <a:p>
            <a:pPr marL="0" indent="0">
              <a:buNone/>
            </a:pPr>
            <a:r>
              <a:rPr lang="en-US" sz="2000" b="1" dirty="0">
                <a:latin typeface="Times New Roman" panose="02020603050405020304" pitchFamily="18" charset="0"/>
                <a:cs typeface="Times New Roman" panose="02020603050405020304" pitchFamily="18" charset="0"/>
              </a:rPr>
              <a:t>1. Setting Objectives: </a:t>
            </a:r>
            <a:r>
              <a:rPr lang="en-US" sz="2000" dirty="0">
                <a:latin typeface="Times New Roman" panose="02020603050405020304" pitchFamily="18" charset="0"/>
                <a:cs typeface="Times New Roman" panose="02020603050405020304" pitchFamily="18" charset="0"/>
              </a:rPr>
              <a:t>This is the first step in planning. The organisation must clearly decide what it wants to achieve in a given period. These objectives give direction to all activities.</a:t>
            </a:r>
          </a:p>
          <a:p>
            <a:pPr marL="0" indent="0">
              <a:buNone/>
            </a:pPr>
            <a:r>
              <a:rPr lang="en-US" sz="2000" dirty="0">
                <a:latin typeface="Times New Roman" panose="02020603050405020304" pitchFamily="18" charset="0"/>
                <a:cs typeface="Times New Roman" panose="02020603050405020304" pitchFamily="18" charset="0"/>
              </a:rPr>
              <a:t>Example: A company may set an objective to increase its market share by 10% in one year.</a:t>
            </a:r>
          </a:p>
          <a:p>
            <a:pPr marL="0" indent="0">
              <a:buNone/>
            </a:pPr>
            <a:r>
              <a:rPr lang="en-US" sz="2000" b="1" dirty="0">
                <a:latin typeface="Times New Roman" panose="02020603050405020304" pitchFamily="18" charset="0"/>
                <a:cs typeface="Times New Roman" panose="02020603050405020304" pitchFamily="18" charset="0"/>
              </a:rPr>
              <a:t>2. Developing Planning Premises: </a:t>
            </a:r>
            <a:r>
              <a:rPr lang="en-US" sz="2000" dirty="0">
                <a:latin typeface="Times New Roman" panose="02020603050405020304" pitchFamily="18" charset="0"/>
                <a:cs typeface="Times New Roman" panose="02020603050405020304" pitchFamily="18" charset="0"/>
              </a:rPr>
              <a:t>Planning premises are the assumptions about the future on which plans are based. Managers try to predict future conditions like economy, market trends, government rules, competition, etc. Correct premises make planning more realistic and accurate.</a:t>
            </a:r>
          </a:p>
          <a:p>
            <a:pPr marL="0" indent="0">
              <a:buNone/>
            </a:pPr>
            <a:r>
              <a:rPr lang="en-US" sz="2000" dirty="0">
                <a:latin typeface="Times New Roman" panose="02020603050405020304" pitchFamily="18" charset="0"/>
                <a:cs typeface="Times New Roman" panose="02020603050405020304" pitchFamily="18" charset="0"/>
              </a:rPr>
              <a:t>Example: Assuming there will be stable economic growth and no major changes in government policy.</a:t>
            </a:r>
          </a:p>
          <a:p>
            <a:pPr marL="0" indent="0">
              <a:buNone/>
            </a:pPr>
            <a:r>
              <a:rPr lang="en-US" sz="2000" b="1" dirty="0">
                <a:latin typeface="Times New Roman" panose="02020603050405020304" pitchFamily="18" charset="0"/>
                <a:cs typeface="Times New Roman" panose="02020603050405020304" pitchFamily="18" charset="0"/>
              </a:rPr>
              <a:t>3. Identifying Alternative Courses of Action: </a:t>
            </a:r>
            <a:r>
              <a:rPr lang="en-US" sz="2000" dirty="0">
                <a:latin typeface="Times New Roman" panose="02020603050405020304" pitchFamily="18" charset="0"/>
                <a:cs typeface="Times New Roman" panose="02020603050405020304" pitchFamily="18" charset="0"/>
              </a:rPr>
              <a:t>Once objectives and premises are clear, managers think of different possible ways to achieve the objectives. There is never only one way; planning always involves many alternatives.</a:t>
            </a:r>
          </a:p>
          <a:p>
            <a:pPr marL="0" indent="0">
              <a:buNone/>
            </a:pPr>
            <a:r>
              <a:rPr lang="en-US" sz="2000" dirty="0">
                <a:latin typeface="Times New Roman" panose="02020603050405020304" pitchFamily="18" charset="0"/>
                <a:cs typeface="Times New Roman" panose="02020603050405020304" pitchFamily="18" charset="0"/>
              </a:rPr>
              <a:t>Example: To increase sales, a company may think of:</a:t>
            </a:r>
          </a:p>
          <a:p>
            <a:r>
              <a:rPr lang="en-US" sz="2000" dirty="0">
                <a:latin typeface="Times New Roman" panose="02020603050405020304" pitchFamily="18" charset="0"/>
                <a:cs typeface="Times New Roman" panose="02020603050405020304" pitchFamily="18" charset="0"/>
              </a:rPr>
              <a:t>launching a new product,</a:t>
            </a:r>
          </a:p>
          <a:p>
            <a:r>
              <a:rPr lang="en-US" sz="2000" dirty="0">
                <a:latin typeface="Times New Roman" panose="02020603050405020304" pitchFamily="18" charset="0"/>
                <a:cs typeface="Times New Roman" panose="02020603050405020304" pitchFamily="18" charset="0"/>
              </a:rPr>
              <a:t>entering a new market, or</a:t>
            </a:r>
          </a:p>
          <a:p>
            <a:r>
              <a:rPr lang="en-US" sz="2000" dirty="0">
                <a:latin typeface="Times New Roman" panose="02020603050405020304" pitchFamily="18" charset="0"/>
                <a:cs typeface="Times New Roman" panose="02020603050405020304" pitchFamily="18" charset="0"/>
              </a:rPr>
              <a:t>increasing advertising and promotions.</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47192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1905</TotalTime>
  <Words>9372</Words>
  <Application>Microsoft Office PowerPoint</Application>
  <PresentationFormat>Widescreen</PresentationFormat>
  <Paragraphs>685</Paragraphs>
  <Slides>81</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81</vt:i4>
      </vt:variant>
    </vt:vector>
  </HeadingPairs>
  <TitlesOfParts>
    <vt:vector size="87"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2</cp:revision>
  <dcterms:created xsi:type="dcterms:W3CDTF">2025-11-30T15:43:22Z</dcterms:created>
  <dcterms:modified xsi:type="dcterms:W3CDTF">2025-12-08T06:33:50Z</dcterms:modified>
</cp:coreProperties>
</file>